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786" r:id="rId3"/>
  </p:sldMasterIdLst>
  <p:notesMasterIdLst>
    <p:notesMasterId r:id="rId40"/>
  </p:notesMasterIdLst>
  <p:handoutMasterIdLst>
    <p:handoutMasterId r:id="rId41"/>
  </p:handoutMasterIdLst>
  <p:sldIdLst>
    <p:sldId id="472" r:id="rId4"/>
    <p:sldId id="395" r:id="rId5"/>
    <p:sldId id="473" r:id="rId6"/>
    <p:sldId id="451" r:id="rId7"/>
    <p:sldId id="461" r:id="rId8"/>
    <p:sldId id="465" r:id="rId9"/>
    <p:sldId id="400" r:id="rId10"/>
    <p:sldId id="401" r:id="rId11"/>
    <p:sldId id="474" r:id="rId12"/>
    <p:sldId id="452" r:id="rId13"/>
    <p:sldId id="419" r:id="rId14"/>
    <p:sldId id="462" r:id="rId15"/>
    <p:sldId id="476" r:id="rId16"/>
    <p:sldId id="445" r:id="rId17"/>
    <p:sldId id="477" r:id="rId18"/>
    <p:sldId id="444" r:id="rId19"/>
    <p:sldId id="475" r:id="rId20"/>
    <p:sldId id="463" r:id="rId21"/>
    <p:sldId id="407" r:id="rId22"/>
    <p:sldId id="408" r:id="rId23"/>
    <p:sldId id="464" r:id="rId24"/>
    <p:sldId id="410" r:id="rId25"/>
    <p:sldId id="455" r:id="rId26"/>
    <p:sldId id="456" r:id="rId27"/>
    <p:sldId id="421" r:id="rId28"/>
    <p:sldId id="446" r:id="rId29"/>
    <p:sldId id="405" r:id="rId30"/>
    <p:sldId id="409" r:id="rId31"/>
    <p:sldId id="448" r:id="rId32"/>
    <p:sldId id="459" r:id="rId33"/>
    <p:sldId id="460" r:id="rId34"/>
    <p:sldId id="466" r:id="rId35"/>
    <p:sldId id="469" r:id="rId36"/>
    <p:sldId id="450" r:id="rId37"/>
    <p:sldId id="417" r:id="rId38"/>
    <p:sldId id="42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B2B2B2"/>
    <a:srgbClr val="E4E4E4"/>
    <a:srgbClr val="D1C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1" autoAdjust="0"/>
    <p:restoredTop sz="74638" autoAdjust="0"/>
  </p:normalViewPr>
  <p:slideViewPr>
    <p:cSldViewPr snapToObjects="1">
      <p:cViewPr varScale="1">
        <p:scale>
          <a:sx n="68" d="100"/>
          <a:sy n="68" d="100"/>
        </p:scale>
        <p:origin x="-1872" y="-104"/>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B0B35-8996-452A-94C1-F2EB02D3D9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5A89FF-185C-4C1E-A918-DF7EE3023188}">
      <dgm:prSet phldrT="[Text]" custT="1"/>
      <dgm:spPr/>
      <dgm:t>
        <a:bodyPr/>
        <a:lstStyle/>
        <a:p>
          <a:r>
            <a:rPr lang="en-US" sz="2000" dirty="0" smtClean="0">
              <a:latin typeface="Calibri"/>
              <a:cs typeface="Calibri"/>
            </a:rPr>
            <a:t>Specialty mental health services</a:t>
          </a:r>
          <a:endParaRPr lang="en-US" sz="2000" dirty="0">
            <a:latin typeface="Calibri"/>
            <a:cs typeface="Calibri"/>
          </a:endParaRPr>
        </a:p>
      </dgm:t>
    </dgm:pt>
    <dgm:pt modelId="{CF2673A8-FF95-4DAC-B5F2-00392507A21F}">
      <dgm:prSet phldrT="[Text]"/>
      <dgm:spPr/>
      <dgm:t>
        <a:bodyPr/>
        <a:lstStyle/>
        <a:p>
          <a:r>
            <a:rPr lang="en-US" dirty="0" smtClean="0">
              <a:latin typeface="Calibri"/>
              <a:cs typeface="Calibri"/>
            </a:rPr>
            <a:t>Provided Outside of Plan</a:t>
          </a:r>
          <a:endParaRPr lang="en-US" dirty="0">
            <a:latin typeface="Calibri"/>
            <a:cs typeface="Calibri"/>
          </a:endParaRPr>
        </a:p>
      </dgm:t>
    </dgm:pt>
    <dgm:pt modelId="{7367F684-4A28-43CE-8749-DF5D3EA169FD}" type="sibTrans" cxnId="{77B95BE0-C044-474E-B95D-B11A46A54DB5}">
      <dgm:prSet/>
      <dgm:spPr/>
      <dgm:t>
        <a:bodyPr/>
        <a:lstStyle/>
        <a:p>
          <a:endParaRPr lang="en-US"/>
        </a:p>
      </dgm:t>
    </dgm:pt>
    <dgm:pt modelId="{E6B7ABD2-0313-4541-A816-53BDF699B33B}" type="parTrans" cxnId="{77B95BE0-C044-474E-B95D-B11A46A54DB5}">
      <dgm:prSet/>
      <dgm:spPr/>
      <dgm:t>
        <a:bodyPr/>
        <a:lstStyle/>
        <a:p>
          <a:endParaRPr lang="en-US"/>
        </a:p>
      </dgm:t>
    </dgm:pt>
    <dgm:pt modelId="{D758CCED-9C5D-4435-B858-EF9D9AADF876}" type="sibTrans" cxnId="{F1132A34-9097-497A-A8E0-3EFF01332AEF}">
      <dgm:prSet/>
      <dgm:spPr/>
      <dgm:t>
        <a:bodyPr/>
        <a:lstStyle/>
        <a:p>
          <a:endParaRPr lang="en-US"/>
        </a:p>
      </dgm:t>
    </dgm:pt>
    <dgm:pt modelId="{E856B922-502B-4EF8-B5E2-CA63701E49B1}" type="parTrans" cxnId="{F1132A34-9097-497A-A8E0-3EFF01332AEF}">
      <dgm:prSet/>
      <dgm:spPr/>
      <dgm:t>
        <a:bodyPr/>
        <a:lstStyle/>
        <a:p>
          <a:endParaRPr lang="en-US"/>
        </a:p>
      </dgm:t>
    </dgm:pt>
    <dgm:pt modelId="{CF908E4F-109B-4886-9129-EDED91183775}">
      <dgm:prSet phldrT="[Text]" custT="1"/>
      <dgm:spPr/>
      <dgm:t>
        <a:bodyPr/>
        <a:lstStyle/>
        <a:p>
          <a:r>
            <a:rPr lang="en-US" sz="2000" dirty="0" smtClean="0">
              <a:latin typeface="Calibri"/>
              <a:cs typeface="Calibri"/>
            </a:rPr>
            <a:t>Extra IHSS like services</a:t>
          </a:r>
          <a:endParaRPr lang="en-US" sz="2000" dirty="0">
            <a:latin typeface="Calibri"/>
            <a:cs typeface="Calibri"/>
          </a:endParaRPr>
        </a:p>
      </dgm:t>
    </dgm:pt>
    <dgm:pt modelId="{CD6BF42A-EFD8-4E91-95A7-161292CC1FDE}">
      <dgm:prSet phldrT="[Text]" custT="1"/>
      <dgm:spPr/>
      <dgm:t>
        <a:bodyPr/>
        <a:lstStyle/>
        <a:p>
          <a:r>
            <a:rPr lang="en-US" sz="2000" dirty="0" smtClean="0">
              <a:latin typeface="Calibri"/>
              <a:cs typeface="Calibri"/>
            </a:rPr>
            <a:t>HCBS waiver like services</a:t>
          </a:r>
          <a:endParaRPr lang="en-US" sz="2000" dirty="0">
            <a:latin typeface="Calibri"/>
            <a:cs typeface="Calibri"/>
          </a:endParaRPr>
        </a:p>
      </dgm:t>
    </dgm:pt>
    <dgm:pt modelId="{3E8F80E2-137E-4A90-8D57-7A20288ADAE2}">
      <dgm:prSet phldrT="[Text]"/>
      <dgm:spPr/>
      <dgm:t>
        <a:bodyPr/>
        <a:lstStyle/>
        <a:p>
          <a:r>
            <a:rPr lang="en-US" dirty="0" smtClean="0">
              <a:latin typeface="Calibri"/>
              <a:cs typeface="Calibri"/>
            </a:rPr>
            <a:t>Care Plan Option Services</a:t>
          </a:r>
          <a:endParaRPr lang="en-US" dirty="0">
            <a:latin typeface="Calibri"/>
            <a:cs typeface="Calibri"/>
          </a:endParaRPr>
        </a:p>
      </dgm:t>
    </dgm:pt>
    <dgm:pt modelId="{FD712D2C-3522-4ADA-9E84-395CBD9543CB}" type="sibTrans" cxnId="{CC4BE6D6-C5A8-4B87-8DB7-BDC85B10A42A}">
      <dgm:prSet/>
      <dgm:spPr/>
      <dgm:t>
        <a:bodyPr/>
        <a:lstStyle/>
        <a:p>
          <a:endParaRPr lang="en-US"/>
        </a:p>
      </dgm:t>
    </dgm:pt>
    <dgm:pt modelId="{AA1E73FF-C809-42C2-AAC0-BF44991FE9CC}" type="parTrans" cxnId="{CC4BE6D6-C5A8-4B87-8DB7-BDC85B10A42A}">
      <dgm:prSet/>
      <dgm:spPr/>
      <dgm:t>
        <a:bodyPr/>
        <a:lstStyle/>
        <a:p>
          <a:endParaRPr lang="en-US"/>
        </a:p>
      </dgm:t>
    </dgm:pt>
    <dgm:pt modelId="{FAF272D1-A6D0-4089-B495-FFAD8646013A}" type="sibTrans" cxnId="{6E18895C-FC83-458E-85F5-EE68FE7E1780}">
      <dgm:prSet/>
      <dgm:spPr/>
      <dgm:t>
        <a:bodyPr/>
        <a:lstStyle/>
        <a:p>
          <a:endParaRPr lang="en-US"/>
        </a:p>
      </dgm:t>
    </dgm:pt>
    <dgm:pt modelId="{9E9BB316-238B-453A-8780-27F347639943}" type="parTrans" cxnId="{6E18895C-FC83-458E-85F5-EE68FE7E1780}">
      <dgm:prSet/>
      <dgm:spPr/>
      <dgm:t>
        <a:bodyPr/>
        <a:lstStyle/>
        <a:p>
          <a:endParaRPr lang="en-US"/>
        </a:p>
      </dgm:t>
    </dgm:pt>
    <dgm:pt modelId="{7C69F10B-C3FB-4061-8D00-0A8E36388C38}" type="sibTrans" cxnId="{F89FBB39-0FE9-41BE-9A49-D3561B24745E}">
      <dgm:prSet/>
      <dgm:spPr/>
      <dgm:t>
        <a:bodyPr/>
        <a:lstStyle/>
        <a:p>
          <a:endParaRPr lang="en-US"/>
        </a:p>
      </dgm:t>
    </dgm:pt>
    <dgm:pt modelId="{11E81A03-9EE0-46E8-84BB-1785D512D156}" type="parTrans" cxnId="{F89FBB39-0FE9-41BE-9A49-D3561B24745E}">
      <dgm:prSet/>
      <dgm:spPr/>
      <dgm:t>
        <a:bodyPr/>
        <a:lstStyle/>
        <a:p>
          <a:endParaRPr lang="en-US"/>
        </a:p>
      </dgm:t>
    </dgm:pt>
    <dgm:pt modelId="{302152D8-7114-4680-A15D-087214A2C66F}">
      <dgm:prSet phldrT="[Text]" custT="1"/>
      <dgm:spPr/>
      <dgm:t>
        <a:bodyPr/>
        <a:lstStyle/>
        <a:p>
          <a:r>
            <a:rPr lang="en-US" sz="2000" dirty="0" err="1" smtClean="0">
              <a:latin typeface="Calibri"/>
              <a:cs typeface="Calibri"/>
            </a:rPr>
            <a:t>Medi</a:t>
          </a:r>
          <a:r>
            <a:rPr lang="en-US" sz="2000" dirty="0" smtClean="0">
              <a:latin typeface="Calibri"/>
              <a:cs typeface="Calibri"/>
            </a:rPr>
            <a:t>-Cal services including LTSS</a:t>
          </a:r>
          <a:endParaRPr lang="en-US" sz="2000" dirty="0">
            <a:latin typeface="Calibri"/>
            <a:cs typeface="Calibri"/>
          </a:endParaRPr>
        </a:p>
      </dgm:t>
    </dgm:pt>
    <dgm:pt modelId="{66515183-03E9-4102-BBB3-94CAD8CD12C0}">
      <dgm:prSet phldrT="[Text]" custT="1"/>
      <dgm:spPr/>
      <dgm:t>
        <a:bodyPr/>
        <a:lstStyle/>
        <a:p>
          <a:r>
            <a:rPr lang="en-US" sz="2000" dirty="0" smtClean="0">
              <a:latin typeface="Calibri"/>
              <a:cs typeface="Calibri"/>
            </a:rPr>
            <a:t>Medicare A, B, D</a:t>
          </a:r>
          <a:endParaRPr lang="en-US" sz="2000" dirty="0">
            <a:latin typeface="Calibri"/>
            <a:cs typeface="Calibri"/>
          </a:endParaRPr>
        </a:p>
      </dgm:t>
    </dgm:pt>
    <dgm:pt modelId="{2640B730-8E47-4CAF-8135-B0FD37316FFC}">
      <dgm:prSet phldrT="[Text]"/>
      <dgm:spPr/>
      <dgm:t>
        <a:bodyPr/>
        <a:lstStyle/>
        <a:p>
          <a:r>
            <a:rPr lang="en-US" dirty="0" smtClean="0">
              <a:latin typeface="Calibri"/>
              <a:cs typeface="Calibri"/>
            </a:rPr>
            <a:t>Plans Required to Provide</a:t>
          </a:r>
          <a:endParaRPr lang="en-US" dirty="0">
            <a:latin typeface="Calibri"/>
            <a:cs typeface="Calibri"/>
          </a:endParaRPr>
        </a:p>
      </dgm:t>
    </dgm:pt>
    <dgm:pt modelId="{12E327B0-D93B-42B6-BB4E-93CBA42D02A0}" type="sibTrans" cxnId="{A821EB4A-08F6-4456-A701-F40D7319F17A}">
      <dgm:prSet/>
      <dgm:spPr/>
      <dgm:t>
        <a:bodyPr/>
        <a:lstStyle/>
        <a:p>
          <a:endParaRPr lang="en-US"/>
        </a:p>
      </dgm:t>
    </dgm:pt>
    <dgm:pt modelId="{9143E7C0-A7DD-457D-BA46-A59C3B6EB6FC}" type="parTrans" cxnId="{A821EB4A-08F6-4456-A701-F40D7319F17A}">
      <dgm:prSet/>
      <dgm:spPr/>
      <dgm:t>
        <a:bodyPr/>
        <a:lstStyle/>
        <a:p>
          <a:endParaRPr lang="en-US"/>
        </a:p>
      </dgm:t>
    </dgm:pt>
    <dgm:pt modelId="{A774579F-5DD4-474A-885C-A8DB2309A735}" type="sibTrans" cxnId="{A97882C8-596D-4E2C-A761-63A370CAFD3A}">
      <dgm:prSet/>
      <dgm:spPr/>
      <dgm:t>
        <a:bodyPr/>
        <a:lstStyle/>
        <a:p>
          <a:endParaRPr lang="en-US"/>
        </a:p>
      </dgm:t>
    </dgm:pt>
    <dgm:pt modelId="{D26C370E-7752-4EF7-9EFA-8D9021E6A644}" type="parTrans" cxnId="{A97882C8-596D-4E2C-A761-63A370CAFD3A}">
      <dgm:prSet/>
      <dgm:spPr/>
      <dgm:t>
        <a:bodyPr/>
        <a:lstStyle/>
        <a:p>
          <a:endParaRPr lang="en-US"/>
        </a:p>
      </dgm:t>
    </dgm:pt>
    <dgm:pt modelId="{31ED1AFC-A30B-4183-88B4-02D818DF258A}" type="sibTrans" cxnId="{71556890-55B0-4343-8C28-091AEEBA454A}">
      <dgm:prSet/>
      <dgm:spPr/>
      <dgm:t>
        <a:bodyPr/>
        <a:lstStyle/>
        <a:p>
          <a:endParaRPr lang="en-US"/>
        </a:p>
      </dgm:t>
    </dgm:pt>
    <dgm:pt modelId="{2BACCEE5-26B9-467B-A72D-EDEFD3604E90}" type="parTrans" cxnId="{71556890-55B0-4343-8C28-091AEEBA454A}">
      <dgm:prSet/>
      <dgm:spPr/>
      <dgm:t>
        <a:bodyPr/>
        <a:lstStyle/>
        <a:p>
          <a:endParaRPr lang="en-US"/>
        </a:p>
      </dgm:t>
    </dgm:pt>
    <dgm:pt modelId="{E826417E-A887-4606-96DD-471FBC30D96B}">
      <dgm:prSet phldrT="[Text]" custT="1"/>
      <dgm:spPr/>
      <dgm:t>
        <a:bodyPr/>
        <a:lstStyle/>
        <a:p>
          <a:r>
            <a:rPr lang="en-US" sz="2000" dirty="0" smtClean="0">
              <a:latin typeface="Calibri"/>
              <a:cs typeface="Calibri"/>
            </a:rPr>
            <a:t>Vision and Transportation</a:t>
          </a:r>
          <a:endParaRPr lang="en-US" sz="2000" dirty="0">
            <a:latin typeface="Calibri"/>
            <a:cs typeface="Calibri"/>
          </a:endParaRPr>
        </a:p>
      </dgm:t>
    </dgm:pt>
    <dgm:pt modelId="{B5B44F6F-A9C8-467F-8A74-6558B57FB122}" type="parTrans" cxnId="{505AF340-F728-49D0-987C-4CC81698CADE}">
      <dgm:prSet/>
      <dgm:spPr/>
      <dgm:t>
        <a:bodyPr/>
        <a:lstStyle/>
        <a:p>
          <a:endParaRPr lang="en-US"/>
        </a:p>
      </dgm:t>
    </dgm:pt>
    <dgm:pt modelId="{A0BB88B7-F2F3-44FA-AA91-33E01CFF7928}" type="sibTrans" cxnId="{505AF340-F728-49D0-987C-4CC81698CADE}">
      <dgm:prSet/>
      <dgm:spPr/>
      <dgm:t>
        <a:bodyPr/>
        <a:lstStyle/>
        <a:p>
          <a:endParaRPr lang="en-US"/>
        </a:p>
      </dgm:t>
    </dgm:pt>
    <dgm:pt modelId="{12D76BED-09E9-4D93-BF79-56963219DA79}">
      <dgm:prSet phldrT="[Text]" custT="1"/>
      <dgm:spPr/>
      <dgm:t>
        <a:bodyPr/>
        <a:lstStyle/>
        <a:p>
          <a:r>
            <a:rPr lang="en-US" sz="2000" dirty="0" smtClean="0">
              <a:latin typeface="Calibri"/>
              <a:cs typeface="Calibri"/>
            </a:rPr>
            <a:t>Care Coordination</a:t>
          </a:r>
          <a:endParaRPr lang="en-US" sz="2000" dirty="0">
            <a:latin typeface="Calibri"/>
            <a:cs typeface="Calibri"/>
          </a:endParaRPr>
        </a:p>
      </dgm:t>
    </dgm:pt>
    <dgm:pt modelId="{0F899BA7-B40E-42E7-B714-23439C09A862}" type="parTrans" cxnId="{47C1DCA0-C0EC-43ED-8F7C-77A330369059}">
      <dgm:prSet/>
      <dgm:spPr/>
      <dgm:t>
        <a:bodyPr/>
        <a:lstStyle/>
        <a:p>
          <a:endParaRPr lang="en-US"/>
        </a:p>
      </dgm:t>
    </dgm:pt>
    <dgm:pt modelId="{73C6B621-2953-4615-A706-BBBA64B1E84F}" type="sibTrans" cxnId="{47C1DCA0-C0EC-43ED-8F7C-77A330369059}">
      <dgm:prSet/>
      <dgm:spPr/>
      <dgm:t>
        <a:bodyPr/>
        <a:lstStyle/>
        <a:p>
          <a:endParaRPr lang="en-US"/>
        </a:p>
      </dgm:t>
    </dgm:pt>
    <dgm:pt modelId="{25C07CD9-DDCF-49BF-8C0A-AC333488D434}">
      <dgm:prSet phldrT="[Text]" custT="1"/>
      <dgm:spPr/>
      <dgm:t>
        <a:bodyPr/>
        <a:lstStyle/>
        <a:p>
          <a:r>
            <a:rPr lang="en-US" sz="2000" dirty="0" smtClean="0">
              <a:latin typeface="Calibri"/>
              <a:cs typeface="Calibri"/>
            </a:rPr>
            <a:t>IHSS, CBAS, SNF, MSSP</a:t>
          </a:r>
          <a:endParaRPr lang="en-US" sz="2000" dirty="0">
            <a:latin typeface="Calibri"/>
            <a:cs typeface="Calibri"/>
          </a:endParaRPr>
        </a:p>
      </dgm:t>
    </dgm:pt>
    <dgm:pt modelId="{10EFA113-5C6A-4F3B-8135-7F42C6DD9B71}" type="parTrans" cxnId="{8FE72FD5-F444-4FDE-95BD-44CE1E27B23D}">
      <dgm:prSet/>
      <dgm:spPr/>
      <dgm:t>
        <a:bodyPr/>
        <a:lstStyle/>
        <a:p>
          <a:endParaRPr lang="en-US"/>
        </a:p>
      </dgm:t>
    </dgm:pt>
    <dgm:pt modelId="{0EAF5B39-FA1C-4950-8FB3-5D683CDAE894}" type="sibTrans" cxnId="{8FE72FD5-F444-4FDE-95BD-44CE1E27B23D}">
      <dgm:prSet/>
      <dgm:spPr/>
      <dgm:t>
        <a:bodyPr/>
        <a:lstStyle/>
        <a:p>
          <a:endParaRPr lang="en-US"/>
        </a:p>
      </dgm:t>
    </dgm:pt>
    <dgm:pt modelId="{E86C9DE0-3F38-4056-A051-F6A662070CB6}">
      <dgm:prSet phldrT="[Text]" custT="1"/>
      <dgm:spPr/>
      <dgm:t>
        <a:bodyPr/>
        <a:lstStyle/>
        <a:p>
          <a:r>
            <a:rPr lang="en-US" sz="2000" dirty="0" smtClean="0">
              <a:latin typeface="Calibri"/>
              <a:cs typeface="Calibri"/>
            </a:rPr>
            <a:t>Behavioral health Drug </a:t>
          </a:r>
          <a:r>
            <a:rPr lang="en-US" sz="2000" dirty="0" err="1" smtClean="0">
              <a:latin typeface="Calibri"/>
              <a:cs typeface="Calibri"/>
            </a:rPr>
            <a:t>Medi</a:t>
          </a:r>
          <a:r>
            <a:rPr lang="en-US" sz="2000" dirty="0" smtClean="0">
              <a:latin typeface="Calibri"/>
              <a:cs typeface="Calibri"/>
            </a:rPr>
            <a:t>-Cal benefits</a:t>
          </a:r>
          <a:endParaRPr lang="en-US" sz="2000" dirty="0">
            <a:latin typeface="Calibri"/>
            <a:cs typeface="Calibri"/>
          </a:endParaRPr>
        </a:p>
      </dgm:t>
    </dgm:pt>
    <dgm:pt modelId="{B2F15B35-DB58-4C40-BC91-7141697C0BE8}" type="parTrans" cxnId="{C9506F90-EACD-4B2B-A07E-09507FAA4594}">
      <dgm:prSet/>
      <dgm:spPr/>
      <dgm:t>
        <a:bodyPr/>
        <a:lstStyle/>
        <a:p>
          <a:endParaRPr lang="en-US"/>
        </a:p>
      </dgm:t>
    </dgm:pt>
    <dgm:pt modelId="{573798F1-C971-4D85-95AC-FDC354CE8F0C}" type="sibTrans" cxnId="{C9506F90-EACD-4B2B-A07E-09507FAA4594}">
      <dgm:prSet/>
      <dgm:spPr/>
      <dgm:t>
        <a:bodyPr/>
        <a:lstStyle/>
        <a:p>
          <a:endParaRPr lang="en-US"/>
        </a:p>
      </dgm:t>
    </dgm:pt>
    <dgm:pt modelId="{B84E9F8A-5296-4C74-B909-6D8DF5A29413}" type="pres">
      <dgm:prSet presAssocID="{B08B0B35-8996-452A-94C1-F2EB02D3D97E}" presName="Name0" presStyleCnt="0">
        <dgm:presLayoutVars>
          <dgm:dir/>
          <dgm:animLvl val="lvl"/>
          <dgm:resizeHandles val="exact"/>
        </dgm:presLayoutVars>
      </dgm:prSet>
      <dgm:spPr/>
      <dgm:t>
        <a:bodyPr/>
        <a:lstStyle/>
        <a:p>
          <a:endParaRPr lang="en-US"/>
        </a:p>
      </dgm:t>
    </dgm:pt>
    <dgm:pt modelId="{AD4A7717-14FC-4E05-8833-91171DAA0200}" type="pres">
      <dgm:prSet presAssocID="{2640B730-8E47-4CAF-8135-B0FD37316FFC}" presName="composite" presStyleCnt="0"/>
      <dgm:spPr/>
    </dgm:pt>
    <dgm:pt modelId="{764E428A-2D23-4DFE-ABBE-7BF4DF383719}" type="pres">
      <dgm:prSet presAssocID="{2640B730-8E47-4CAF-8135-B0FD37316FFC}" presName="parTx" presStyleLbl="alignNode1" presStyleIdx="0" presStyleCnt="3">
        <dgm:presLayoutVars>
          <dgm:chMax val="0"/>
          <dgm:chPref val="0"/>
          <dgm:bulletEnabled val="1"/>
        </dgm:presLayoutVars>
      </dgm:prSet>
      <dgm:spPr/>
      <dgm:t>
        <a:bodyPr/>
        <a:lstStyle/>
        <a:p>
          <a:endParaRPr lang="en-US"/>
        </a:p>
      </dgm:t>
    </dgm:pt>
    <dgm:pt modelId="{DF82F1B3-F120-4952-A3A0-1FE4BB36561F}" type="pres">
      <dgm:prSet presAssocID="{2640B730-8E47-4CAF-8135-B0FD37316FFC}" presName="desTx" presStyleLbl="alignAccFollowNode1" presStyleIdx="0" presStyleCnt="3">
        <dgm:presLayoutVars>
          <dgm:bulletEnabled val="1"/>
        </dgm:presLayoutVars>
      </dgm:prSet>
      <dgm:spPr/>
      <dgm:t>
        <a:bodyPr/>
        <a:lstStyle/>
        <a:p>
          <a:endParaRPr lang="en-US"/>
        </a:p>
      </dgm:t>
    </dgm:pt>
    <dgm:pt modelId="{CC219831-6303-4DC8-9737-9474C15AE0A1}" type="pres">
      <dgm:prSet presAssocID="{12E327B0-D93B-42B6-BB4E-93CBA42D02A0}" presName="space" presStyleCnt="0"/>
      <dgm:spPr/>
    </dgm:pt>
    <dgm:pt modelId="{D07ADF87-EE7E-4C4B-9C17-507F347172F9}" type="pres">
      <dgm:prSet presAssocID="{3E8F80E2-137E-4A90-8D57-7A20288ADAE2}" presName="composite" presStyleCnt="0"/>
      <dgm:spPr/>
    </dgm:pt>
    <dgm:pt modelId="{83B9D588-EE88-48C0-8493-C03FB7109FA1}" type="pres">
      <dgm:prSet presAssocID="{3E8F80E2-137E-4A90-8D57-7A20288ADAE2}" presName="parTx" presStyleLbl="alignNode1" presStyleIdx="1" presStyleCnt="3">
        <dgm:presLayoutVars>
          <dgm:chMax val="0"/>
          <dgm:chPref val="0"/>
          <dgm:bulletEnabled val="1"/>
        </dgm:presLayoutVars>
      </dgm:prSet>
      <dgm:spPr/>
      <dgm:t>
        <a:bodyPr/>
        <a:lstStyle/>
        <a:p>
          <a:endParaRPr lang="en-US"/>
        </a:p>
      </dgm:t>
    </dgm:pt>
    <dgm:pt modelId="{7D439223-6CF1-402C-B1D4-31BE39858D58}" type="pres">
      <dgm:prSet presAssocID="{3E8F80E2-137E-4A90-8D57-7A20288ADAE2}" presName="desTx" presStyleLbl="alignAccFollowNode1" presStyleIdx="1" presStyleCnt="3">
        <dgm:presLayoutVars>
          <dgm:bulletEnabled val="1"/>
        </dgm:presLayoutVars>
      </dgm:prSet>
      <dgm:spPr/>
      <dgm:t>
        <a:bodyPr/>
        <a:lstStyle/>
        <a:p>
          <a:endParaRPr lang="en-US"/>
        </a:p>
      </dgm:t>
    </dgm:pt>
    <dgm:pt modelId="{36E83159-C82E-48FD-B4F5-F565F5FA2743}" type="pres">
      <dgm:prSet presAssocID="{FD712D2C-3522-4ADA-9E84-395CBD9543CB}" presName="space" presStyleCnt="0"/>
      <dgm:spPr/>
    </dgm:pt>
    <dgm:pt modelId="{C7C7B0D3-6473-46D9-BC72-1251676CC4CE}" type="pres">
      <dgm:prSet presAssocID="{CF2673A8-FF95-4DAC-B5F2-00392507A21F}" presName="composite" presStyleCnt="0"/>
      <dgm:spPr/>
    </dgm:pt>
    <dgm:pt modelId="{4B4609E0-770E-481F-9775-22BA8D0368EA}" type="pres">
      <dgm:prSet presAssocID="{CF2673A8-FF95-4DAC-B5F2-00392507A21F}" presName="parTx" presStyleLbl="alignNode1" presStyleIdx="2" presStyleCnt="3">
        <dgm:presLayoutVars>
          <dgm:chMax val="0"/>
          <dgm:chPref val="0"/>
          <dgm:bulletEnabled val="1"/>
        </dgm:presLayoutVars>
      </dgm:prSet>
      <dgm:spPr/>
      <dgm:t>
        <a:bodyPr/>
        <a:lstStyle/>
        <a:p>
          <a:endParaRPr lang="en-US"/>
        </a:p>
      </dgm:t>
    </dgm:pt>
    <dgm:pt modelId="{61E75867-46DA-40FC-9FC5-F3F5FF61C319}" type="pres">
      <dgm:prSet presAssocID="{CF2673A8-FF95-4DAC-B5F2-00392507A21F}" presName="desTx" presStyleLbl="alignAccFollowNode1" presStyleIdx="2" presStyleCnt="3">
        <dgm:presLayoutVars>
          <dgm:bulletEnabled val="1"/>
        </dgm:presLayoutVars>
      </dgm:prSet>
      <dgm:spPr/>
      <dgm:t>
        <a:bodyPr/>
        <a:lstStyle/>
        <a:p>
          <a:endParaRPr lang="en-US"/>
        </a:p>
      </dgm:t>
    </dgm:pt>
  </dgm:ptLst>
  <dgm:cxnLst>
    <dgm:cxn modelId="{B1B75C89-B658-4CB1-B194-5ED7FCEFA369}" type="presOf" srcId="{25C07CD9-DDCF-49BF-8C0A-AC333488D434}" destId="{DF82F1B3-F120-4952-A3A0-1FE4BB36561F}" srcOrd="0" destOrd="2" presId="urn:microsoft.com/office/officeart/2005/8/layout/hList1"/>
    <dgm:cxn modelId="{65AB2749-E84E-4E9B-928C-CFB653C14586}" type="presOf" srcId="{CD6BF42A-EFD8-4E91-95A7-161292CC1FDE}" destId="{7D439223-6CF1-402C-B1D4-31BE39858D58}" srcOrd="0" destOrd="0" presId="urn:microsoft.com/office/officeart/2005/8/layout/hList1"/>
    <dgm:cxn modelId="{77B95BE0-C044-474E-B95D-B11A46A54DB5}" srcId="{B08B0B35-8996-452A-94C1-F2EB02D3D97E}" destId="{CF2673A8-FF95-4DAC-B5F2-00392507A21F}" srcOrd="2" destOrd="0" parTransId="{E6B7ABD2-0313-4541-A816-53BDF699B33B}" sibTransId="{7367F684-4A28-43CE-8749-DF5D3EA169FD}"/>
    <dgm:cxn modelId="{FFE56C8B-AF6A-4FE2-B206-216280F0B77E}" type="presOf" srcId="{302152D8-7114-4680-A15D-087214A2C66F}" destId="{DF82F1B3-F120-4952-A3A0-1FE4BB36561F}" srcOrd="0" destOrd="1" presId="urn:microsoft.com/office/officeart/2005/8/layout/hList1"/>
    <dgm:cxn modelId="{182B0475-E180-42EB-9D59-7E5E6CAF80D3}" type="presOf" srcId="{E826417E-A887-4606-96DD-471FBC30D96B}" destId="{DF82F1B3-F120-4952-A3A0-1FE4BB36561F}" srcOrd="0" destOrd="3" presId="urn:microsoft.com/office/officeart/2005/8/layout/hList1"/>
    <dgm:cxn modelId="{55A4FBBD-043D-4167-8D4C-31032479A5D5}" type="presOf" srcId="{66515183-03E9-4102-BBB3-94CAD8CD12C0}" destId="{DF82F1B3-F120-4952-A3A0-1FE4BB36561F}" srcOrd="0" destOrd="0" presId="urn:microsoft.com/office/officeart/2005/8/layout/hList1"/>
    <dgm:cxn modelId="{AD985588-06EC-495A-ADA6-799155D44372}" type="presOf" srcId="{225A89FF-185C-4C1E-A918-DF7EE3023188}" destId="{61E75867-46DA-40FC-9FC5-F3F5FF61C319}" srcOrd="0" destOrd="0" presId="urn:microsoft.com/office/officeart/2005/8/layout/hList1"/>
    <dgm:cxn modelId="{F1132A34-9097-497A-A8E0-3EFF01332AEF}" srcId="{CF2673A8-FF95-4DAC-B5F2-00392507A21F}" destId="{225A89FF-185C-4C1E-A918-DF7EE3023188}" srcOrd="0" destOrd="0" parTransId="{E856B922-502B-4EF8-B5E2-CA63701E49B1}" sibTransId="{D758CCED-9C5D-4435-B858-EF9D9AADF876}"/>
    <dgm:cxn modelId="{B3CFBE85-9FD9-4FE1-97BD-1A8B38348EEF}" type="presOf" srcId="{12D76BED-09E9-4D93-BF79-56963219DA79}" destId="{DF82F1B3-F120-4952-A3A0-1FE4BB36561F}" srcOrd="0" destOrd="4" presId="urn:microsoft.com/office/officeart/2005/8/layout/hList1"/>
    <dgm:cxn modelId="{C9506F90-EACD-4B2B-A07E-09507FAA4594}" srcId="{CF2673A8-FF95-4DAC-B5F2-00392507A21F}" destId="{E86C9DE0-3F38-4056-A051-F6A662070CB6}" srcOrd="1" destOrd="0" parTransId="{B2F15B35-DB58-4C40-BC91-7141697C0BE8}" sibTransId="{573798F1-C971-4D85-95AC-FDC354CE8F0C}"/>
    <dgm:cxn modelId="{47C1DCA0-C0EC-43ED-8F7C-77A330369059}" srcId="{2640B730-8E47-4CAF-8135-B0FD37316FFC}" destId="{12D76BED-09E9-4D93-BF79-56963219DA79}" srcOrd="3" destOrd="0" parTransId="{0F899BA7-B40E-42E7-B714-23439C09A862}" sibTransId="{73C6B621-2953-4615-A706-BBBA64B1E84F}"/>
    <dgm:cxn modelId="{E6F10CB5-9AA9-4903-B30B-951641013AD1}" type="presOf" srcId="{3E8F80E2-137E-4A90-8D57-7A20288ADAE2}" destId="{83B9D588-EE88-48C0-8493-C03FB7109FA1}" srcOrd="0" destOrd="0" presId="urn:microsoft.com/office/officeart/2005/8/layout/hList1"/>
    <dgm:cxn modelId="{F89FBB39-0FE9-41BE-9A49-D3561B24745E}" srcId="{3E8F80E2-137E-4A90-8D57-7A20288ADAE2}" destId="{CD6BF42A-EFD8-4E91-95A7-161292CC1FDE}" srcOrd="0" destOrd="0" parTransId="{11E81A03-9EE0-46E8-84BB-1785D512D156}" sibTransId="{7C69F10B-C3FB-4061-8D00-0A8E36388C38}"/>
    <dgm:cxn modelId="{CC4BE6D6-C5A8-4B87-8DB7-BDC85B10A42A}" srcId="{B08B0B35-8996-452A-94C1-F2EB02D3D97E}" destId="{3E8F80E2-137E-4A90-8D57-7A20288ADAE2}" srcOrd="1" destOrd="0" parTransId="{AA1E73FF-C809-42C2-AAC0-BF44991FE9CC}" sibTransId="{FD712D2C-3522-4ADA-9E84-395CBD9543CB}"/>
    <dgm:cxn modelId="{A97882C8-596D-4E2C-A761-63A370CAFD3A}" srcId="{2640B730-8E47-4CAF-8135-B0FD37316FFC}" destId="{302152D8-7114-4680-A15D-087214A2C66F}" srcOrd="1" destOrd="0" parTransId="{D26C370E-7752-4EF7-9EFA-8D9021E6A644}" sibTransId="{A774579F-5DD4-474A-885C-A8DB2309A735}"/>
    <dgm:cxn modelId="{71556890-55B0-4343-8C28-091AEEBA454A}" srcId="{2640B730-8E47-4CAF-8135-B0FD37316FFC}" destId="{66515183-03E9-4102-BBB3-94CAD8CD12C0}" srcOrd="0" destOrd="0" parTransId="{2BACCEE5-26B9-467B-A72D-EDEFD3604E90}" sibTransId="{31ED1AFC-A30B-4183-88B4-02D818DF258A}"/>
    <dgm:cxn modelId="{6E18895C-FC83-458E-85F5-EE68FE7E1780}" srcId="{3E8F80E2-137E-4A90-8D57-7A20288ADAE2}" destId="{CF908E4F-109B-4886-9129-EDED91183775}" srcOrd="1" destOrd="0" parTransId="{9E9BB316-238B-453A-8780-27F347639943}" sibTransId="{FAF272D1-A6D0-4089-B495-FFAD8646013A}"/>
    <dgm:cxn modelId="{A821EB4A-08F6-4456-A701-F40D7319F17A}" srcId="{B08B0B35-8996-452A-94C1-F2EB02D3D97E}" destId="{2640B730-8E47-4CAF-8135-B0FD37316FFC}" srcOrd="0" destOrd="0" parTransId="{9143E7C0-A7DD-457D-BA46-A59C3B6EB6FC}" sibTransId="{12E327B0-D93B-42B6-BB4E-93CBA42D02A0}"/>
    <dgm:cxn modelId="{520BE368-A7EF-4745-9A6F-D33DF446FFD6}" type="presOf" srcId="{E86C9DE0-3F38-4056-A051-F6A662070CB6}" destId="{61E75867-46DA-40FC-9FC5-F3F5FF61C319}" srcOrd="0" destOrd="1" presId="urn:microsoft.com/office/officeart/2005/8/layout/hList1"/>
    <dgm:cxn modelId="{8FE72FD5-F444-4FDE-95BD-44CE1E27B23D}" srcId="{302152D8-7114-4680-A15D-087214A2C66F}" destId="{25C07CD9-DDCF-49BF-8C0A-AC333488D434}" srcOrd="0" destOrd="0" parTransId="{10EFA113-5C6A-4F3B-8135-7F42C6DD9B71}" sibTransId="{0EAF5B39-FA1C-4950-8FB3-5D683CDAE894}"/>
    <dgm:cxn modelId="{505AF340-F728-49D0-987C-4CC81698CADE}" srcId="{2640B730-8E47-4CAF-8135-B0FD37316FFC}" destId="{E826417E-A887-4606-96DD-471FBC30D96B}" srcOrd="2" destOrd="0" parTransId="{B5B44F6F-A9C8-467F-8A74-6558B57FB122}" sibTransId="{A0BB88B7-F2F3-44FA-AA91-33E01CFF7928}"/>
    <dgm:cxn modelId="{96AA32B0-73EE-4181-8E41-436C7247218D}" type="presOf" srcId="{CF908E4F-109B-4886-9129-EDED91183775}" destId="{7D439223-6CF1-402C-B1D4-31BE39858D58}" srcOrd="0" destOrd="1" presId="urn:microsoft.com/office/officeart/2005/8/layout/hList1"/>
    <dgm:cxn modelId="{F49C70D8-8342-4AE7-BF74-616873A6AC6D}" type="presOf" srcId="{B08B0B35-8996-452A-94C1-F2EB02D3D97E}" destId="{B84E9F8A-5296-4C74-B909-6D8DF5A29413}" srcOrd="0" destOrd="0" presId="urn:microsoft.com/office/officeart/2005/8/layout/hList1"/>
    <dgm:cxn modelId="{FA6677ED-FE23-4A6A-99C1-9A545D36165D}" type="presOf" srcId="{CF2673A8-FF95-4DAC-B5F2-00392507A21F}" destId="{4B4609E0-770E-481F-9775-22BA8D0368EA}" srcOrd="0" destOrd="0" presId="urn:microsoft.com/office/officeart/2005/8/layout/hList1"/>
    <dgm:cxn modelId="{A1162167-B808-451C-B580-844574C53802}" type="presOf" srcId="{2640B730-8E47-4CAF-8135-B0FD37316FFC}" destId="{764E428A-2D23-4DFE-ABBE-7BF4DF383719}" srcOrd="0" destOrd="0" presId="urn:microsoft.com/office/officeart/2005/8/layout/hList1"/>
    <dgm:cxn modelId="{E00897D1-13A0-4216-ACB7-4F29206432FC}" type="presParOf" srcId="{B84E9F8A-5296-4C74-B909-6D8DF5A29413}" destId="{AD4A7717-14FC-4E05-8833-91171DAA0200}" srcOrd="0" destOrd="0" presId="urn:microsoft.com/office/officeart/2005/8/layout/hList1"/>
    <dgm:cxn modelId="{BB513F22-9295-46FE-8E63-60E27FAFDFA7}" type="presParOf" srcId="{AD4A7717-14FC-4E05-8833-91171DAA0200}" destId="{764E428A-2D23-4DFE-ABBE-7BF4DF383719}" srcOrd="0" destOrd="0" presId="urn:microsoft.com/office/officeart/2005/8/layout/hList1"/>
    <dgm:cxn modelId="{989DD5AF-2F78-4B09-93B2-F778704D5587}" type="presParOf" srcId="{AD4A7717-14FC-4E05-8833-91171DAA0200}" destId="{DF82F1B3-F120-4952-A3A0-1FE4BB36561F}" srcOrd="1" destOrd="0" presId="urn:microsoft.com/office/officeart/2005/8/layout/hList1"/>
    <dgm:cxn modelId="{388DBA41-1190-448A-A93B-AD827F7FD316}" type="presParOf" srcId="{B84E9F8A-5296-4C74-B909-6D8DF5A29413}" destId="{CC219831-6303-4DC8-9737-9474C15AE0A1}" srcOrd="1" destOrd="0" presId="urn:microsoft.com/office/officeart/2005/8/layout/hList1"/>
    <dgm:cxn modelId="{20187141-0CF3-4070-8D0A-02EE45649D71}" type="presParOf" srcId="{B84E9F8A-5296-4C74-B909-6D8DF5A29413}" destId="{D07ADF87-EE7E-4C4B-9C17-507F347172F9}" srcOrd="2" destOrd="0" presId="urn:microsoft.com/office/officeart/2005/8/layout/hList1"/>
    <dgm:cxn modelId="{60DFC27D-BB51-4C00-8B10-0B1C814D05C0}" type="presParOf" srcId="{D07ADF87-EE7E-4C4B-9C17-507F347172F9}" destId="{83B9D588-EE88-48C0-8493-C03FB7109FA1}" srcOrd="0" destOrd="0" presId="urn:microsoft.com/office/officeart/2005/8/layout/hList1"/>
    <dgm:cxn modelId="{5C9B245D-C986-4C2C-B1AE-32FD4E14BA32}" type="presParOf" srcId="{D07ADF87-EE7E-4C4B-9C17-507F347172F9}" destId="{7D439223-6CF1-402C-B1D4-31BE39858D58}" srcOrd="1" destOrd="0" presId="urn:microsoft.com/office/officeart/2005/8/layout/hList1"/>
    <dgm:cxn modelId="{C693EFDC-E179-4D0A-B1EF-96FC165503CB}" type="presParOf" srcId="{B84E9F8A-5296-4C74-B909-6D8DF5A29413}" destId="{36E83159-C82E-48FD-B4F5-F565F5FA2743}" srcOrd="3" destOrd="0" presId="urn:microsoft.com/office/officeart/2005/8/layout/hList1"/>
    <dgm:cxn modelId="{CB1D8711-8598-4327-990A-915AEC8C5003}" type="presParOf" srcId="{B84E9F8A-5296-4C74-B909-6D8DF5A29413}" destId="{C7C7B0D3-6473-46D9-BC72-1251676CC4CE}" srcOrd="4" destOrd="0" presId="urn:microsoft.com/office/officeart/2005/8/layout/hList1"/>
    <dgm:cxn modelId="{E6F7A85C-D60A-4302-99B0-2939484F408A}" type="presParOf" srcId="{C7C7B0D3-6473-46D9-BC72-1251676CC4CE}" destId="{4B4609E0-770E-481F-9775-22BA8D0368EA}" srcOrd="0" destOrd="0" presId="urn:microsoft.com/office/officeart/2005/8/layout/hList1"/>
    <dgm:cxn modelId="{EDA1125E-711B-457D-A588-3B1C1988CA22}" type="presParOf" srcId="{C7C7B0D3-6473-46D9-BC72-1251676CC4CE}" destId="{61E75867-46DA-40FC-9FC5-F3F5FF61C3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5B23E-CDCD-3241-9F53-6733D47A67A5}" type="doc">
      <dgm:prSet loTypeId="urn:microsoft.com/office/officeart/2005/8/layout/default#3" loCatId="" qsTypeId="urn:microsoft.com/office/officeart/2005/8/quickstyle/simple4" qsCatId="simple" csTypeId="urn:microsoft.com/office/officeart/2005/8/colors/accent1_2" csCatId="accent1" phldr="1"/>
      <dgm:spPr/>
      <dgm:t>
        <a:bodyPr/>
        <a:lstStyle/>
        <a:p>
          <a:endParaRPr lang="en-US"/>
        </a:p>
      </dgm:t>
    </dgm:pt>
    <dgm:pt modelId="{E431AFA1-406E-8942-9D10-6FFE7049C8D0}">
      <dgm:prSet phldrT="[Text]"/>
      <dgm:spPr>
        <a:solidFill>
          <a:schemeClr val="tx2">
            <a:lumMod val="60000"/>
            <a:lumOff val="40000"/>
          </a:schemeClr>
        </a:solidFill>
      </dgm:spPr>
      <dgm:t>
        <a:bodyPr/>
        <a:lstStyle/>
        <a:p>
          <a:pPr>
            <a:lnSpc>
              <a:spcPct val="100000"/>
            </a:lnSpc>
            <a:spcAft>
              <a:spcPts val="0"/>
            </a:spcAft>
          </a:pPr>
          <a:r>
            <a:rPr lang="en-US" dirty="0" smtClean="0">
              <a:latin typeface="Calibri"/>
              <a:cs typeface="Calibri"/>
            </a:rPr>
            <a:t>Improve Access to Care</a:t>
          </a:r>
          <a:endParaRPr lang="en-US" dirty="0">
            <a:latin typeface="Calibri"/>
            <a:cs typeface="Calibri"/>
          </a:endParaRPr>
        </a:p>
      </dgm:t>
    </dgm:pt>
    <dgm:pt modelId="{289CC2D9-86B1-2F46-9DA6-DFC280532230}" type="parTrans" cxnId="{95AA885F-99A2-7C44-B0BB-113630D80217}">
      <dgm:prSet/>
      <dgm:spPr/>
      <dgm:t>
        <a:bodyPr/>
        <a:lstStyle/>
        <a:p>
          <a:endParaRPr lang="en-US"/>
        </a:p>
      </dgm:t>
    </dgm:pt>
    <dgm:pt modelId="{67F77900-8683-1541-93B1-6FE8604308FB}" type="sibTrans" cxnId="{95AA885F-99A2-7C44-B0BB-113630D80217}">
      <dgm:prSet/>
      <dgm:spPr/>
      <dgm:t>
        <a:bodyPr/>
        <a:lstStyle/>
        <a:p>
          <a:endParaRPr lang="en-US"/>
        </a:p>
      </dgm:t>
    </dgm:pt>
    <dgm:pt modelId="{2BE9C5DA-B508-724D-8DF2-238D16C64FB9}">
      <dgm:prSet phldrT="[Text]"/>
      <dgm:spPr>
        <a:solidFill>
          <a:schemeClr val="tx2">
            <a:lumMod val="60000"/>
            <a:lumOff val="40000"/>
          </a:schemeClr>
        </a:solidFill>
      </dgm:spPr>
      <dgm:t>
        <a:bodyPr/>
        <a:lstStyle/>
        <a:p>
          <a:pPr>
            <a:lnSpc>
              <a:spcPct val="100000"/>
            </a:lnSpc>
            <a:spcAft>
              <a:spcPts val="0"/>
            </a:spcAft>
          </a:pPr>
          <a:r>
            <a:rPr lang="en-US" dirty="0" smtClean="0">
              <a:latin typeface="Calibri"/>
              <a:cs typeface="Calibri"/>
            </a:rPr>
            <a:t>Promote </a:t>
          </a:r>
        </a:p>
        <a:p>
          <a:pPr>
            <a:lnSpc>
              <a:spcPct val="100000"/>
            </a:lnSpc>
            <a:spcAft>
              <a:spcPts val="0"/>
            </a:spcAft>
          </a:pPr>
          <a:r>
            <a:rPr lang="en-US" dirty="0" smtClean="0">
              <a:latin typeface="Calibri"/>
              <a:cs typeface="Calibri"/>
            </a:rPr>
            <a:t>Person-Centered Planning</a:t>
          </a:r>
          <a:endParaRPr lang="en-US" dirty="0">
            <a:latin typeface="Calibri"/>
            <a:cs typeface="Calibri"/>
          </a:endParaRPr>
        </a:p>
      </dgm:t>
    </dgm:pt>
    <dgm:pt modelId="{7945664A-AEFE-B84D-BB17-B190D73DD2E9}" type="parTrans" cxnId="{30A151F0-AE49-4040-B159-4E84D619B777}">
      <dgm:prSet/>
      <dgm:spPr/>
      <dgm:t>
        <a:bodyPr/>
        <a:lstStyle/>
        <a:p>
          <a:endParaRPr lang="en-US"/>
        </a:p>
      </dgm:t>
    </dgm:pt>
    <dgm:pt modelId="{CAB0EC0B-BD12-924D-8F5A-C991D2378EBB}" type="sibTrans" cxnId="{30A151F0-AE49-4040-B159-4E84D619B777}">
      <dgm:prSet/>
      <dgm:spPr/>
      <dgm:t>
        <a:bodyPr/>
        <a:lstStyle/>
        <a:p>
          <a:endParaRPr lang="en-US"/>
        </a:p>
      </dgm:t>
    </dgm:pt>
    <dgm:pt modelId="{CAEC5194-28C1-4B43-AFE0-37B8D858F101}">
      <dgm:prSet phldrT="[Text]"/>
      <dgm:spPr>
        <a:solidFill>
          <a:schemeClr val="tx2">
            <a:lumMod val="60000"/>
            <a:lumOff val="40000"/>
          </a:schemeClr>
        </a:solidFill>
      </dgm:spPr>
      <dgm:t>
        <a:bodyPr/>
        <a:lstStyle/>
        <a:p>
          <a:pPr>
            <a:lnSpc>
              <a:spcPct val="100000"/>
            </a:lnSpc>
            <a:spcAft>
              <a:spcPts val="0"/>
            </a:spcAft>
          </a:pPr>
          <a:r>
            <a:rPr lang="en-US" dirty="0" smtClean="0">
              <a:latin typeface="Calibri"/>
              <a:cs typeface="Calibri"/>
            </a:rPr>
            <a:t>Promote Independence in Community</a:t>
          </a:r>
          <a:endParaRPr lang="en-US" dirty="0">
            <a:latin typeface="Calibri"/>
            <a:cs typeface="Calibri"/>
          </a:endParaRPr>
        </a:p>
      </dgm:t>
    </dgm:pt>
    <dgm:pt modelId="{A56CFC7E-5B8D-1C45-B0BE-7D25874D55F0}" type="parTrans" cxnId="{7681D706-76EE-AC49-B279-F9E67FDB84C6}">
      <dgm:prSet/>
      <dgm:spPr/>
      <dgm:t>
        <a:bodyPr/>
        <a:lstStyle/>
        <a:p>
          <a:endParaRPr lang="en-US"/>
        </a:p>
      </dgm:t>
    </dgm:pt>
    <dgm:pt modelId="{0C2FA6AE-93C4-F545-87E6-D33D1921AA4F}" type="sibTrans" cxnId="{7681D706-76EE-AC49-B279-F9E67FDB84C6}">
      <dgm:prSet/>
      <dgm:spPr/>
      <dgm:t>
        <a:bodyPr/>
        <a:lstStyle/>
        <a:p>
          <a:endParaRPr lang="en-US"/>
        </a:p>
      </dgm:t>
    </dgm:pt>
    <dgm:pt modelId="{4BEA70E6-300C-2F4F-AB0A-6E2C73B82958}">
      <dgm:prSet phldrT="[Text]"/>
      <dgm:spPr>
        <a:solidFill>
          <a:schemeClr val="tx2">
            <a:lumMod val="60000"/>
            <a:lumOff val="40000"/>
          </a:schemeClr>
        </a:solidFill>
      </dgm:spPr>
      <dgm:t>
        <a:bodyPr/>
        <a:lstStyle/>
        <a:p>
          <a:pPr>
            <a:lnSpc>
              <a:spcPct val="100000"/>
            </a:lnSpc>
            <a:spcAft>
              <a:spcPts val="0"/>
            </a:spcAft>
          </a:pPr>
          <a:r>
            <a:rPr lang="en-US" dirty="0" smtClean="0">
              <a:latin typeface="Calibri"/>
              <a:cs typeface="Calibri"/>
            </a:rPr>
            <a:t>Right Care</a:t>
          </a:r>
        </a:p>
        <a:p>
          <a:pPr>
            <a:lnSpc>
              <a:spcPct val="100000"/>
            </a:lnSpc>
            <a:spcAft>
              <a:spcPts val="0"/>
            </a:spcAft>
          </a:pPr>
          <a:r>
            <a:rPr lang="en-US" dirty="0" smtClean="0">
              <a:latin typeface="Calibri"/>
              <a:cs typeface="Calibri"/>
            </a:rPr>
            <a:t>Right Time </a:t>
          </a:r>
        </a:p>
        <a:p>
          <a:pPr>
            <a:lnSpc>
              <a:spcPct val="100000"/>
            </a:lnSpc>
            <a:spcAft>
              <a:spcPts val="0"/>
            </a:spcAft>
          </a:pPr>
          <a:r>
            <a:rPr lang="en-US" dirty="0" smtClean="0">
              <a:latin typeface="Calibri"/>
              <a:cs typeface="Calibri"/>
            </a:rPr>
            <a:t>Right Place</a:t>
          </a:r>
          <a:endParaRPr lang="en-US" dirty="0">
            <a:latin typeface="Calibri"/>
            <a:cs typeface="Calibri"/>
          </a:endParaRPr>
        </a:p>
      </dgm:t>
    </dgm:pt>
    <dgm:pt modelId="{A1C6C6A4-68AD-9A4B-904B-D03F4C1C008D}" type="parTrans" cxnId="{39A49DE1-6426-D945-85E6-8A96D653B02F}">
      <dgm:prSet/>
      <dgm:spPr/>
      <dgm:t>
        <a:bodyPr/>
        <a:lstStyle/>
        <a:p>
          <a:endParaRPr lang="en-US"/>
        </a:p>
      </dgm:t>
    </dgm:pt>
    <dgm:pt modelId="{82C884AD-BE12-4D4F-B7C5-198113DC152A}" type="sibTrans" cxnId="{39A49DE1-6426-D945-85E6-8A96D653B02F}">
      <dgm:prSet/>
      <dgm:spPr/>
      <dgm:t>
        <a:bodyPr/>
        <a:lstStyle/>
        <a:p>
          <a:endParaRPr lang="en-US"/>
        </a:p>
      </dgm:t>
    </dgm:pt>
    <dgm:pt modelId="{C4E54A68-4B8A-C247-88D0-F4BAD5503796}">
      <dgm:prSet phldrT="[Text]"/>
      <dgm:spPr>
        <a:solidFill>
          <a:schemeClr val="tx2">
            <a:lumMod val="60000"/>
            <a:lumOff val="40000"/>
          </a:schemeClr>
        </a:solidFill>
      </dgm:spPr>
      <dgm:t>
        <a:bodyPr/>
        <a:lstStyle/>
        <a:p>
          <a:pPr>
            <a:lnSpc>
              <a:spcPct val="100000"/>
            </a:lnSpc>
            <a:spcAft>
              <a:spcPts val="0"/>
            </a:spcAft>
          </a:pPr>
          <a:r>
            <a:rPr lang="en-US" dirty="0" smtClean="0">
              <a:latin typeface="Calibri"/>
              <a:cs typeface="Calibri"/>
            </a:rPr>
            <a:t>Cost Savings for State and Federal Government</a:t>
          </a:r>
          <a:endParaRPr lang="en-US" dirty="0">
            <a:latin typeface="Calibri"/>
            <a:cs typeface="Calibri"/>
          </a:endParaRPr>
        </a:p>
      </dgm:t>
    </dgm:pt>
    <dgm:pt modelId="{22634DCC-EBA9-D24F-B1E0-3154EAA8E092}" type="parTrans" cxnId="{D47FDB48-3FDA-2C45-AE2A-0E2EAFE41E96}">
      <dgm:prSet/>
      <dgm:spPr/>
      <dgm:t>
        <a:bodyPr/>
        <a:lstStyle/>
        <a:p>
          <a:endParaRPr lang="en-US"/>
        </a:p>
      </dgm:t>
    </dgm:pt>
    <dgm:pt modelId="{72EF9F27-880D-AC4D-93A1-F3E5ABBD809E}" type="sibTrans" cxnId="{D47FDB48-3FDA-2C45-AE2A-0E2EAFE41E96}">
      <dgm:prSet/>
      <dgm:spPr/>
      <dgm:t>
        <a:bodyPr/>
        <a:lstStyle/>
        <a:p>
          <a:endParaRPr lang="en-US"/>
        </a:p>
      </dgm:t>
    </dgm:pt>
    <dgm:pt modelId="{10C3A5E7-3504-CF4F-8213-3424CEA1AF7F}" type="pres">
      <dgm:prSet presAssocID="{4F05B23E-CDCD-3241-9F53-6733D47A67A5}" presName="diagram" presStyleCnt="0">
        <dgm:presLayoutVars>
          <dgm:dir/>
          <dgm:resizeHandles val="exact"/>
        </dgm:presLayoutVars>
      </dgm:prSet>
      <dgm:spPr/>
      <dgm:t>
        <a:bodyPr/>
        <a:lstStyle/>
        <a:p>
          <a:endParaRPr lang="en-US"/>
        </a:p>
      </dgm:t>
    </dgm:pt>
    <dgm:pt modelId="{F9ABAA10-65DD-9F4C-9501-21DBFB902D38}" type="pres">
      <dgm:prSet presAssocID="{E431AFA1-406E-8942-9D10-6FFE7049C8D0}" presName="node" presStyleLbl="node1" presStyleIdx="0" presStyleCnt="5">
        <dgm:presLayoutVars>
          <dgm:bulletEnabled val="1"/>
        </dgm:presLayoutVars>
      </dgm:prSet>
      <dgm:spPr/>
      <dgm:t>
        <a:bodyPr/>
        <a:lstStyle/>
        <a:p>
          <a:endParaRPr lang="en-US"/>
        </a:p>
      </dgm:t>
    </dgm:pt>
    <dgm:pt modelId="{D9BEAA71-799B-114D-A457-3B0D8206842E}" type="pres">
      <dgm:prSet presAssocID="{67F77900-8683-1541-93B1-6FE8604308FB}" presName="sibTrans" presStyleCnt="0"/>
      <dgm:spPr/>
    </dgm:pt>
    <dgm:pt modelId="{D82BE3C0-44A8-3749-8CB9-BACA2BFBA3B3}" type="pres">
      <dgm:prSet presAssocID="{2BE9C5DA-B508-724D-8DF2-238D16C64FB9}" presName="node" presStyleLbl="node1" presStyleIdx="1" presStyleCnt="5">
        <dgm:presLayoutVars>
          <dgm:bulletEnabled val="1"/>
        </dgm:presLayoutVars>
      </dgm:prSet>
      <dgm:spPr/>
      <dgm:t>
        <a:bodyPr/>
        <a:lstStyle/>
        <a:p>
          <a:endParaRPr lang="en-US"/>
        </a:p>
      </dgm:t>
    </dgm:pt>
    <dgm:pt modelId="{AD9092F9-BBCB-424C-A05B-4704468FA627}" type="pres">
      <dgm:prSet presAssocID="{CAB0EC0B-BD12-924D-8F5A-C991D2378EBB}" presName="sibTrans" presStyleCnt="0"/>
      <dgm:spPr/>
    </dgm:pt>
    <dgm:pt modelId="{F30D4E96-2EA1-ED4D-812C-B9C133BEB9D0}" type="pres">
      <dgm:prSet presAssocID="{CAEC5194-28C1-4B43-AFE0-37B8D858F101}" presName="node" presStyleLbl="node1" presStyleIdx="2" presStyleCnt="5">
        <dgm:presLayoutVars>
          <dgm:bulletEnabled val="1"/>
        </dgm:presLayoutVars>
      </dgm:prSet>
      <dgm:spPr/>
      <dgm:t>
        <a:bodyPr/>
        <a:lstStyle/>
        <a:p>
          <a:endParaRPr lang="en-US"/>
        </a:p>
      </dgm:t>
    </dgm:pt>
    <dgm:pt modelId="{B4F611E6-682E-9848-98D3-063304EF3DA9}" type="pres">
      <dgm:prSet presAssocID="{0C2FA6AE-93C4-F545-87E6-D33D1921AA4F}" presName="sibTrans" presStyleCnt="0"/>
      <dgm:spPr/>
    </dgm:pt>
    <dgm:pt modelId="{D1C931B4-2AE8-6A45-921A-948115F96FF0}" type="pres">
      <dgm:prSet presAssocID="{4BEA70E6-300C-2F4F-AB0A-6E2C73B82958}" presName="node" presStyleLbl="node1" presStyleIdx="3" presStyleCnt="5">
        <dgm:presLayoutVars>
          <dgm:bulletEnabled val="1"/>
        </dgm:presLayoutVars>
      </dgm:prSet>
      <dgm:spPr/>
      <dgm:t>
        <a:bodyPr/>
        <a:lstStyle/>
        <a:p>
          <a:endParaRPr lang="en-US"/>
        </a:p>
      </dgm:t>
    </dgm:pt>
    <dgm:pt modelId="{192C9376-4278-D144-9A7A-8D22F4BA3110}" type="pres">
      <dgm:prSet presAssocID="{82C884AD-BE12-4D4F-B7C5-198113DC152A}" presName="sibTrans" presStyleCnt="0"/>
      <dgm:spPr/>
    </dgm:pt>
    <dgm:pt modelId="{F29B9289-A4C4-CB4C-A5EA-136A6D11B476}" type="pres">
      <dgm:prSet presAssocID="{C4E54A68-4B8A-C247-88D0-F4BAD5503796}" presName="node" presStyleLbl="node1" presStyleIdx="4" presStyleCnt="5">
        <dgm:presLayoutVars>
          <dgm:bulletEnabled val="1"/>
        </dgm:presLayoutVars>
      </dgm:prSet>
      <dgm:spPr/>
      <dgm:t>
        <a:bodyPr/>
        <a:lstStyle/>
        <a:p>
          <a:endParaRPr lang="en-US"/>
        </a:p>
      </dgm:t>
    </dgm:pt>
  </dgm:ptLst>
  <dgm:cxnLst>
    <dgm:cxn modelId="{86B541FE-46DC-F847-8CBF-7632CD82C8BD}" type="presOf" srcId="{4F05B23E-CDCD-3241-9F53-6733D47A67A5}" destId="{10C3A5E7-3504-CF4F-8213-3424CEA1AF7F}" srcOrd="0" destOrd="0" presId="urn:microsoft.com/office/officeart/2005/8/layout/default#3"/>
    <dgm:cxn modelId="{95AA885F-99A2-7C44-B0BB-113630D80217}" srcId="{4F05B23E-CDCD-3241-9F53-6733D47A67A5}" destId="{E431AFA1-406E-8942-9D10-6FFE7049C8D0}" srcOrd="0" destOrd="0" parTransId="{289CC2D9-86B1-2F46-9DA6-DFC280532230}" sibTransId="{67F77900-8683-1541-93B1-6FE8604308FB}"/>
    <dgm:cxn modelId="{FC6C7996-3F56-4A47-8884-153856FA93D6}" type="presOf" srcId="{C4E54A68-4B8A-C247-88D0-F4BAD5503796}" destId="{F29B9289-A4C4-CB4C-A5EA-136A6D11B476}" srcOrd="0" destOrd="0" presId="urn:microsoft.com/office/officeart/2005/8/layout/default#3"/>
    <dgm:cxn modelId="{30A151F0-AE49-4040-B159-4E84D619B777}" srcId="{4F05B23E-CDCD-3241-9F53-6733D47A67A5}" destId="{2BE9C5DA-B508-724D-8DF2-238D16C64FB9}" srcOrd="1" destOrd="0" parTransId="{7945664A-AEFE-B84D-BB17-B190D73DD2E9}" sibTransId="{CAB0EC0B-BD12-924D-8F5A-C991D2378EBB}"/>
    <dgm:cxn modelId="{39A49DE1-6426-D945-85E6-8A96D653B02F}" srcId="{4F05B23E-CDCD-3241-9F53-6733D47A67A5}" destId="{4BEA70E6-300C-2F4F-AB0A-6E2C73B82958}" srcOrd="3" destOrd="0" parTransId="{A1C6C6A4-68AD-9A4B-904B-D03F4C1C008D}" sibTransId="{82C884AD-BE12-4D4F-B7C5-198113DC152A}"/>
    <dgm:cxn modelId="{D47FDB48-3FDA-2C45-AE2A-0E2EAFE41E96}" srcId="{4F05B23E-CDCD-3241-9F53-6733D47A67A5}" destId="{C4E54A68-4B8A-C247-88D0-F4BAD5503796}" srcOrd="4" destOrd="0" parTransId="{22634DCC-EBA9-D24F-B1E0-3154EAA8E092}" sibTransId="{72EF9F27-880D-AC4D-93A1-F3E5ABBD809E}"/>
    <dgm:cxn modelId="{F94285A8-2904-8441-A7EE-AE0D690C310E}" type="presOf" srcId="{E431AFA1-406E-8942-9D10-6FFE7049C8D0}" destId="{F9ABAA10-65DD-9F4C-9501-21DBFB902D38}" srcOrd="0" destOrd="0" presId="urn:microsoft.com/office/officeart/2005/8/layout/default#3"/>
    <dgm:cxn modelId="{24247B02-7EA6-C244-93F8-9DB2C744605F}" type="presOf" srcId="{4BEA70E6-300C-2F4F-AB0A-6E2C73B82958}" destId="{D1C931B4-2AE8-6A45-921A-948115F96FF0}" srcOrd="0" destOrd="0" presId="urn:microsoft.com/office/officeart/2005/8/layout/default#3"/>
    <dgm:cxn modelId="{6993CB4B-9D47-C546-A8B1-BE4B21CB25B3}" type="presOf" srcId="{2BE9C5DA-B508-724D-8DF2-238D16C64FB9}" destId="{D82BE3C0-44A8-3749-8CB9-BACA2BFBA3B3}" srcOrd="0" destOrd="0" presId="urn:microsoft.com/office/officeart/2005/8/layout/default#3"/>
    <dgm:cxn modelId="{7681D706-76EE-AC49-B279-F9E67FDB84C6}" srcId="{4F05B23E-CDCD-3241-9F53-6733D47A67A5}" destId="{CAEC5194-28C1-4B43-AFE0-37B8D858F101}" srcOrd="2" destOrd="0" parTransId="{A56CFC7E-5B8D-1C45-B0BE-7D25874D55F0}" sibTransId="{0C2FA6AE-93C4-F545-87E6-D33D1921AA4F}"/>
    <dgm:cxn modelId="{AA5207B5-4F8C-484F-BF12-CFDBC50BB8C9}" type="presOf" srcId="{CAEC5194-28C1-4B43-AFE0-37B8D858F101}" destId="{F30D4E96-2EA1-ED4D-812C-B9C133BEB9D0}" srcOrd="0" destOrd="0" presId="urn:microsoft.com/office/officeart/2005/8/layout/default#3"/>
    <dgm:cxn modelId="{1304D317-5347-B445-B1D8-800E41562DDA}" type="presParOf" srcId="{10C3A5E7-3504-CF4F-8213-3424CEA1AF7F}" destId="{F9ABAA10-65DD-9F4C-9501-21DBFB902D38}" srcOrd="0" destOrd="0" presId="urn:microsoft.com/office/officeart/2005/8/layout/default#3"/>
    <dgm:cxn modelId="{F515C7AC-89BF-344C-AC4D-E75C8EF5F812}" type="presParOf" srcId="{10C3A5E7-3504-CF4F-8213-3424CEA1AF7F}" destId="{D9BEAA71-799B-114D-A457-3B0D8206842E}" srcOrd="1" destOrd="0" presId="urn:microsoft.com/office/officeart/2005/8/layout/default#3"/>
    <dgm:cxn modelId="{61C0D35B-556C-FA4B-8691-B114BEA9347F}" type="presParOf" srcId="{10C3A5E7-3504-CF4F-8213-3424CEA1AF7F}" destId="{D82BE3C0-44A8-3749-8CB9-BACA2BFBA3B3}" srcOrd="2" destOrd="0" presId="urn:microsoft.com/office/officeart/2005/8/layout/default#3"/>
    <dgm:cxn modelId="{85EA7C83-F0A9-6C41-94B7-64C5312F076B}" type="presParOf" srcId="{10C3A5E7-3504-CF4F-8213-3424CEA1AF7F}" destId="{AD9092F9-BBCB-424C-A05B-4704468FA627}" srcOrd="3" destOrd="0" presId="urn:microsoft.com/office/officeart/2005/8/layout/default#3"/>
    <dgm:cxn modelId="{0919D53C-4D2B-2041-B194-7CAF05A67739}" type="presParOf" srcId="{10C3A5E7-3504-CF4F-8213-3424CEA1AF7F}" destId="{F30D4E96-2EA1-ED4D-812C-B9C133BEB9D0}" srcOrd="4" destOrd="0" presId="urn:microsoft.com/office/officeart/2005/8/layout/default#3"/>
    <dgm:cxn modelId="{F34B7743-721B-8340-B6E1-713B19DCD440}" type="presParOf" srcId="{10C3A5E7-3504-CF4F-8213-3424CEA1AF7F}" destId="{B4F611E6-682E-9848-98D3-063304EF3DA9}" srcOrd="5" destOrd="0" presId="urn:microsoft.com/office/officeart/2005/8/layout/default#3"/>
    <dgm:cxn modelId="{C6A2EAB3-E427-D34E-9641-1E5136EBFB50}" type="presParOf" srcId="{10C3A5E7-3504-CF4F-8213-3424CEA1AF7F}" destId="{D1C931B4-2AE8-6A45-921A-948115F96FF0}" srcOrd="6" destOrd="0" presId="urn:microsoft.com/office/officeart/2005/8/layout/default#3"/>
    <dgm:cxn modelId="{378487E8-3D6A-D349-BE6D-948FF3F17F1C}" type="presParOf" srcId="{10C3A5E7-3504-CF4F-8213-3424CEA1AF7F}" destId="{192C9376-4278-D144-9A7A-8D22F4BA3110}" srcOrd="7" destOrd="0" presId="urn:microsoft.com/office/officeart/2005/8/layout/default#3"/>
    <dgm:cxn modelId="{16C8C0D6-908C-1849-AD63-8206B0D71FD2}" type="presParOf" srcId="{10C3A5E7-3504-CF4F-8213-3424CEA1AF7F}" destId="{F29B9289-A4C4-CB4C-A5EA-136A6D11B476}"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98329-205E-42BB-A5DB-0DDB1A6EF82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AA7DF45-78D0-4A9D-B757-3F0CC5B000F7}">
      <dgm:prSet/>
      <dgm:spPr>
        <a:solidFill>
          <a:schemeClr val="tx2">
            <a:lumMod val="50000"/>
          </a:schemeClr>
        </a:solidFill>
      </dgm:spPr>
      <dgm:t>
        <a:bodyPr/>
        <a:lstStyle/>
        <a:p>
          <a:pPr rtl="0"/>
          <a:r>
            <a:rPr lang="en-US" dirty="0" smtClean="0">
              <a:latin typeface="Calibri" pitchFamily="34" charset="0"/>
            </a:rPr>
            <a:t>State  Submitted Letter of Interest</a:t>
          </a:r>
        </a:p>
        <a:p>
          <a:pPr rtl="0"/>
          <a:r>
            <a:rPr lang="en-US" dirty="0" smtClean="0">
              <a:latin typeface="Calibri" pitchFamily="34" charset="0"/>
            </a:rPr>
            <a:t>(Nov 2011)</a:t>
          </a:r>
          <a:endParaRPr lang="en-US" dirty="0">
            <a:latin typeface="Calibri" pitchFamily="34" charset="0"/>
          </a:endParaRPr>
        </a:p>
      </dgm:t>
    </dgm:pt>
    <dgm:pt modelId="{3CDE9FC9-3935-40B5-8E11-FFC241F85F7A}" type="parTrans" cxnId="{F1E58713-4FD3-4A4F-9D22-8B7B688C624F}">
      <dgm:prSet/>
      <dgm:spPr/>
      <dgm:t>
        <a:bodyPr/>
        <a:lstStyle/>
        <a:p>
          <a:endParaRPr lang="en-US"/>
        </a:p>
      </dgm:t>
    </dgm:pt>
    <dgm:pt modelId="{D119FF10-0957-4994-A892-E5AD65A0F2BC}" type="sibTrans" cxnId="{F1E58713-4FD3-4A4F-9D22-8B7B688C624F}">
      <dgm:prSet/>
      <dgm:spPr/>
      <dgm:t>
        <a:bodyPr/>
        <a:lstStyle/>
        <a:p>
          <a:endParaRPr lang="en-US" dirty="0"/>
        </a:p>
      </dgm:t>
    </dgm:pt>
    <dgm:pt modelId="{8A1E0706-0EFB-4D54-A31F-39E9C28E9F6D}">
      <dgm:prSet/>
      <dgm:spPr>
        <a:solidFill>
          <a:schemeClr val="tx2">
            <a:lumMod val="50000"/>
          </a:schemeClr>
        </a:solidFill>
      </dgm:spPr>
      <dgm:t>
        <a:bodyPr/>
        <a:lstStyle/>
        <a:p>
          <a:pPr rtl="0"/>
          <a:r>
            <a:rPr lang="en-US" dirty="0" smtClean="0">
              <a:latin typeface="Calibri" pitchFamily="34" charset="0"/>
            </a:rPr>
            <a:t>State  Submitted Proposal</a:t>
          </a:r>
        </a:p>
        <a:p>
          <a:pPr rtl="0"/>
          <a:r>
            <a:rPr lang="en-US" dirty="0" smtClean="0">
              <a:latin typeface="Calibri" pitchFamily="34" charset="0"/>
            </a:rPr>
            <a:t>(May 2012)</a:t>
          </a:r>
          <a:endParaRPr lang="en-US" dirty="0">
            <a:latin typeface="Calibri" pitchFamily="34" charset="0"/>
          </a:endParaRPr>
        </a:p>
      </dgm:t>
    </dgm:pt>
    <dgm:pt modelId="{7D9EBE4D-D192-4BD3-A904-043DDE2CA86F}" type="parTrans" cxnId="{E372D4AD-BA87-41AE-82CD-CF40B1EC4CE7}">
      <dgm:prSet/>
      <dgm:spPr/>
      <dgm:t>
        <a:bodyPr/>
        <a:lstStyle/>
        <a:p>
          <a:endParaRPr lang="en-US"/>
        </a:p>
      </dgm:t>
    </dgm:pt>
    <dgm:pt modelId="{17867A14-7B9C-4C3B-BF41-22993BE21C24}" type="sibTrans" cxnId="{E372D4AD-BA87-41AE-82CD-CF40B1EC4CE7}">
      <dgm:prSet/>
      <dgm:spPr/>
      <dgm:t>
        <a:bodyPr/>
        <a:lstStyle/>
        <a:p>
          <a:endParaRPr lang="en-US" dirty="0"/>
        </a:p>
      </dgm:t>
    </dgm:pt>
    <dgm:pt modelId="{3ED00872-DCAA-42C8-8207-3928FB32D526}">
      <dgm:prSet/>
      <dgm:spPr>
        <a:solidFill>
          <a:schemeClr val="tx2">
            <a:lumMod val="60000"/>
            <a:lumOff val="40000"/>
          </a:schemeClr>
        </a:solidFill>
      </dgm:spPr>
      <dgm:t>
        <a:bodyPr/>
        <a:lstStyle/>
        <a:p>
          <a:pPr rtl="0"/>
          <a:r>
            <a:rPr lang="en-US" dirty="0" smtClean="0">
              <a:latin typeface="Calibri" pitchFamily="34" charset="0"/>
            </a:rPr>
            <a:t>Develop LA Enrollment Process</a:t>
          </a:r>
          <a:endParaRPr lang="en-US" dirty="0">
            <a:latin typeface="Calibri" pitchFamily="34" charset="0"/>
          </a:endParaRPr>
        </a:p>
      </dgm:t>
    </dgm:pt>
    <dgm:pt modelId="{0BEDC32C-059F-456E-B15E-D6ADA5E8D13F}" type="parTrans" cxnId="{D1FCAF82-40C3-4470-833B-A22B2A8B896A}">
      <dgm:prSet/>
      <dgm:spPr/>
      <dgm:t>
        <a:bodyPr/>
        <a:lstStyle/>
        <a:p>
          <a:endParaRPr lang="en-US"/>
        </a:p>
      </dgm:t>
    </dgm:pt>
    <dgm:pt modelId="{5689B10A-1754-48A2-A7C7-68546B0B8EEB}" type="sibTrans" cxnId="{D1FCAF82-40C3-4470-833B-A22B2A8B896A}">
      <dgm:prSet/>
      <dgm:spPr/>
      <dgm:t>
        <a:bodyPr/>
        <a:lstStyle/>
        <a:p>
          <a:endParaRPr lang="en-US" dirty="0"/>
        </a:p>
      </dgm:t>
    </dgm:pt>
    <dgm:pt modelId="{5D33205B-DCAE-4C80-8144-D7FBB2E26C43}">
      <dgm:prSet/>
      <dgm:spPr>
        <a:solidFill>
          <a:schemeClr val="tx2">
            <a:lumMod val="60000"/>
            <a:lumOff val="40000"/>
          </a:schemeClr>
        </a:solidFill>
      </dgm:spPr>
      <dgm:t>
        <a:bodyPr/>
        <a:lstStyle/>
        <a:p>
          <a:pPr rtl="0"/>
          <a:r>
            <a:rPr lang="en-US" dirty="0" smtClean="0">
              <a:latin typeface="Calibri" pitchFamily="34" charset="0"/>
            </a:rPr>
            <a:t>Readiness Reviews</a:t>
          </a:r>
          <a:endParaRPr lang="en-US" dirty="0">
            <a:latin typeface="Calibri" pitchFamily="34" charset="0"/>
          </a:endParaRPr>
        </a:p>
      </dgm:t>
    </dgm:pt>
    <dgm:pt modelId="{68526AC9-B38A-4305-8610-7BD332360531}" type="parTrans" cxnId="{3CD9700A-61BF-496D-8A3B-9614EA6F6649}">
      <dgm:prSet/>
      <dgm:spPr/>
      <dgm:t>
        <a:bodyPr/>
        <a:lstStyle/>
        <a:p>
          <a:endParaRPr lang="en-US"/>
        </a:p>
      </dgm:t>
    </dgm:pt>
    <dgm:pt modelId="{9233AE54-3AC5-474A-A616-C6223CA8F0AC}" type="sibTrans" cxnId="{3CD9700A-61BF-496D-8A3B-9614EA6F6649}">
      <dgm:prSet/>
      <dgm:spPr/>
      <dgm:t>
        <a:bodyPr/>
        <a:lstStyle/>
        <a:p>
          <a:endParaRPr lang="en-US" dirty="0"/>
        </a:p>
      </dgm:t>
    </dgm:pt>
    <dgm:pt modelId="{6DD0EC36-5972-4BEF-BC7E-56658F121E10}">
      <dgm:prSet/>
      <dgm:spPr>
        <a:solidFill>
          <a:schemeClr val="tx2">
            <a:lumMod val="60000"/>
            <a:lumOff val="40000"/>
          </a:schemeClr>
        </a:solidFill>
      </dgm:spPr>
      <dgm:t>
        <a:bodyPr/>
        <a:lstStyle/>
        <a:p>
          <a:pPr rtl="0"/>
          <a:r>
            <a:rPr lang="en-US" dirty="0" smtClean="0">
              <a:latin typeface="Calibri" pitchFamily="34" charset="0"/>
            </a:rPr>
            <a:t>Enrollment</a:t>
          </a:r>
          <a:endParaRPr lang="en-US" dirty="0">
            <a:latin typeface="Calibri" pitchFamily="34" charset="0"/>
          </a:endParaRPr>
        </a:p>
      </dgm:t>
    </dgm:pt>
    <dgm:pt modelId="{E9A42114-310E-4516-BBB7-65738FF16BEE}" type="parTrans" cxnId="{82CAF2D1-2416-4538-83C8-29A77030CFE2}">
      <dgm:prSet/>
      <dgm:spPr/>
      <dgm:t>
        <a:bodyPr/>
        <a:lstStyle/>
        <a:p>
          <a:endParaRPr lang="en-US"/>
        </a:p>
      </dgm:t>
    </dgm:pt>
    <dgm:pt modelId="{FD314784-A6AE-4C14-B188-249F0DE307BC}" type="sibTrans" cxnId="{82CAF2D1-2416-4538-83C8-29A77030CFE2}">
      <dgm:prSet/>
      <dgm:spPr/>
      <dgm:t>
        <a:bodyPr/>
        <a:lstStyle/>
        <a:p>
          <a:endParaRPr lang="en-US" dirty="0"/>
        </a:p>
      </dgm:t>
    </dgm:pt>
    <dgm:pt modelId="{DFE5C712-D47D-4B00-9B90-81ED210B1111}">
      <dgm:prSet/>
      <dgm:spPr>
        <a:solidFill>
          <a:schemeClr val="tx2">
            <a:lumMod val="60000"/>
            <a:lumOff val="40000"/>
          </a:schemeClr>
        </a:solidFill>
      </dgm:spPr>
      <dgm:t>
        <a:bodyPr/>
        <a:lstStyle/>
        <a:p>
          <a:pPr rtl="0"/>
          <a:r>
            <a:rPr lang="en-US" dirty="0" smtClean="0">
              <a:latin typeface="Calibri" pitchFamily="34" charset="0"/>
            </a:rPr>
            <a:t>Ongoing monitoring and evaluation</a:t>
          </a:r>
          <a:endParaRPr lang="en-US" dirty="0">
            <a:latin typeface="Calibri" pitchFamily="34" charset="0"/>
          </a:endParaRPr>
        </a:p>
      </dgm:t>
    </dgm:pt>
    <dgm:pt modelId="{48F82196-F0B8-4E54-ACD1-AE266EDC6062}" type="parTrans" cxnId="{5C1CC843-CE9F-44C6-92D8-001BD45C99C6}">
      <dgm:prSet/>
      <dgm:spPr/>
      <dgm:t>
        <a:bodyPr/>
        <a:lstStyle/>
        <a:p>
          <a:endParaRPr lang="en-US"/>
        </a:p>
      </dgm:t>
    </dgm:pt>
    <dgm:pt modelId="{A1BE6019-087A-4CE2-A2C7-B91203E12DB6}" type="sibTrans" cxnId="{5C1CC843-CE9F-44C6-92D8-001BD45C99C6}">
      <dgm:prSet/>
      <dgm:spPr/>
      <dgm:t>
        <a:bodyPr/>
        <a:lstStyle/>
        <a:p>
          <a:endParaRPr lang="en-US"/>
        </a:p>
      </dgm:t>
    </dgm:pt>
    <dgm:pt modelId="{E76EE497-70E9-401E-B264-5D7A2D7CBB12}">
      <dgm:prSet/>
      <dgm:spPr>
        <a:solidFill>
          <a:schemeClr val="tx2">
            <a:lumMod val="50000"/>
          </a:schemeClr>
        </a:solidFill>
      </dgm:spPr>
      <dgm:t>
        <a:bodyPr/>
        <a:lstStyle/>
        <a:p>
          <a:pPr rtl="0"/>
          <a:r>
            <a:rPr lang="en-US" dirty="0" smtClean="0">
              <a:latin typeface="Calibri" pitchFamily="34" charset="0"/>
            </a:rPr>
            <a:t>MOU</a:t>
          </a:r>
        </a:p>
        <a:p>
          <a:pPr rtl="0"/>
          <a:r>
            <a:rPr lang="en-US" dirty="0" smtClean="0">
              <a:latin typeface="Calibri" pitchFamily="34" charset="0"/>
            </a:rPr>
            <a:t>(March 2013)</a:t>
          </a:r>
          <a:endParaRPr lang="en-US" dirty="0">
            <a:latin typeface="Calibri" pitchFamily="34" charset="0"/>
          </a:endParaRPr>
        </a:p>
      </dgm:t>
    </dgm:pt>
    <dgm:pt modelId="{039ACB70-0CA9-4268-8DAA-FC4EB29BFCD1}" type="parTrans" cxnId="{FDB07A51-97AD-461F-83EC-92D0C392A624}">
      <dgm:prSet/>
      <dgm:spPr/>
      <dgm:t>
        <a:bodyPr/>
        <a:lstStyle/>
        <a:p>
          <a:endParaRPr lang="en-US"/>
        </a:p>
      </dgm:t>
    </dgm:pt>
    <dgm:pt modelId="{9DD20DED-3D3C-41E5-886A-331017175054}" type="sibTrans" cxnId="{FDB07A51-97AD-461F-83EC-92D0C392A624}">
      <dgm:prSet/>
      <dgm:spPr/>
      <dgm:t>
        <a:bodyPr/>
        <a:lstStyle/>
        <a:p>
          <a:endParaRPr lang="en-US" dirty="0"/>
        </a:p>
      </dgm:t>
    </dgm:pt>
    <dgm:pt modelId="{FB2D1A28-B4E3-C14F-8988-8D1B89FB4B55}">
      <dgm:prSet/>
      <dgm:spPr>
        <a:solidFill>
          <a:schemeClr val="tx2">
            <a:lumMod val="60000"/>
            <a:lumOff val="40000"/>
          </a:schemeClr>
        </a:solidFill>
      </dgm:spPr>
      <dgm:t>
        <a:bodyPr/>
        <a:lstStyle/>
        <a:p>
          <a:pPr rtl="0"/>
          <a:r>
            <a:rPr lang="en-US" dirty="0" smtClean="0">
              <a:latin typeface="Calibri" pitchFamily="34" charset="0"/>
            </a:rPr>
            <a:t>Notice Development </a:t>
          </a:r>
          <a:endParaRPr lang="en-US" dirty="0">
            <a:latin typeface="Calibri" pitchFamily="34" charset="0"/>
          </a:endParaRPr>
        </a:p>
      </dgm:t>
    </dgm:pt>
    <dgm:pt modelId="{B96F321D-1E42-D84C-83CD-3AD544B98C3E}" type="parTrans" cxnId="{1334867D-2873-3E4B-A5E2-A7BA71869ADD}">
      <dgm:prSet/>
      <dgm:spPr/>
      <dgm:t>
        <a:bodyPr/>
        <a:lstStyle/>
        <a:p>
          <a:endParaRPr lang="en-US"/>
        </a:p>
      </dgm:t>
    </dgm:pt>
    <dgm:pt modelId="{8D5E6D38-1514-7946-AC34-1D3523ADA9DC}" type="sibTrans" cxnId="{1334867D-2873-3E4B-A5E2-A7BA71869ADD}">
      <dgm:prSet/>
      <dgm:spPr/>
      <dgm:t>
        <a:bodyPr/>
        <a:lstStyle/>
        <a:p>
          <a:endParaRPr lang="en-US"/>
        </a:p>
      </dgm:t>
    </dgm:pt>
    <dgm:pt modelId="{610945B1-2B27-DD49-B69F-2A3E699D792F}">
      <dgm:prSet/>
      <dgm:spPr>
        <a:solidFill>
          <a:schemeClr val="tx2">
            <a:lumMod val="60000"/>
            <a:lumOff val="40000"/>
          </a:schemeClr>
        </a:solidFill>
      </dgm:spPr>
      <dgm:t>
        <a:bodyPr/>
        <a:lstStyle/>
        <a:p>
          <a:pPr rtl="0"/>
          <a:r>
            <a:rPr lang="en-US" dirty="0" smtClean="0">
              <a:latin typeface="Calibri" pitchFamily="34" charset="0"/>
            </a:rPr>
            <a:t>Plan Contracting</a:t>
          </a:r>
          <a:endParaRPr lang="en-US" dirty="0">
            <a:latin typeface="Calibri" pitchFamily="34" charset="0"/>
          </a:endParaRPr>
        </a:p>
      </dgm:t>
    </dgm:pt>
    <dgm:pt modelId="{4077AE6C-FE73-7845-985F-C4B2A89242FF}" type="parTrans" cxnId="{71148A39-B1E8-EA4F-9167-E960B6629751}">
      <dgm:prSet/>
      <dgm:spPr/>
      <dgm:t>
        <a:bodyPr/>
        <a:lstStyle/>
        <a:p>
          <a:endParaRPr lang="en-US"/>
        </a:p>
      </dgm:t>
    </dgm:pt>
    <dgm:pt modelId="{B9D5D385-007B-BB41-9C18-59F685A5EAA1}" type="sibTrans" cxnId="{71148A39-B1E8-EA4F-9167-E960B6629751}">
      <dgm:prSet/>
      <dgm:spPr/>
      <dgm:t>
        <a:bodyPr/>
        <a:lstStyle/>
        <a:p>
          <a:endParaRPr lang="en-US"/>
        </a:p>
      </dgm:t>
    </dgm:pt>
    <dgm:pt modelId="{B29A64FB-29BD-47B0-AE9F-9E88B91E7E4D}" type="pres">
      <dgm:prSet presAssocID="{E7F98329-205E-42BB-A5DB-0DDB1A6EF824}" presName="Name0" presStyleCnt="0">
        <dgm:presLayoutVars>
          <dgm:dir/>
          <dgm:resizeHandles val="exact"/>
        </dgm:presLayoutVars>
      </dgm:prSet>
      <dgm:spPr/>
      <dgm:t>
        <a:bodyPr/>
        <a:lstStyle/>
        <a:p>
          <a:endParaRPr lang="en-US"/>
        </a:p>
      </dgm:t>
    </dgm:pt>
    <dgm:pt modelId="{A7A93789-A1C1-4509-A8A6-115041A8CD82}" type="pres">
      <dgm:prSet presAssocID="{0AA7DF45-78D0-4A9D-B757-3F0CC5B000F7}" presName="node" presStyleLbl="node1" presStyleIdx="0" presStyleCnt="9">
        <dgm:presLayoutVars>
          <dgm:bulletEnabled val="1"/>
        </dgm:presLayoutVars>
      </dgm:prSet>
      <dgm:spPr/>
      <dgm:t>
        <a:bodyPr/>
        <a:lstStyle/>
        <a:p>
          <a:endParaRPr lang="en-US"/>
        </a:p>
      </dgm:t>
    </dgm:pt>
    <dgm:pt modelId="{B9DA83E0-2FE3-486E-BF6B-678BED38BC9B}" type="pres">
      <dgm:prSet presAssocID="{D119FF10-0957-4994-A892-E5AD65A0F2BC}" presName="sibTrans" presStyleLbl="sibTrans1D1" presStyleIdx="0" presStyleCnt="8"/>
      <dgm:spPr/>
      <dgm:t>
        <a:bodyPr/>
        <a:lstStyle/>
        <a:p>
          <a:endParaRPr lang="en-US"/>
        </a:p>
      </dgm:t>
    </dgm:pt>
    <dgm:pt modelId="{F6A1346C-391D-4E89-BBA3-1F75128603E1}" type="pres">
      <dgm:prSet presAssocID="{D119FF10-0957-4994-A892-E5AD65A0F2BC}" presName="connectorText" presStyleLbl="sibTrans1D1" presStyleIdx="0" presStyleCnt="8"/>
      <dgm:spPr/>
      <dgm:t>
        <a:bodyPr/>
        <a:lstStyle/>
        <a:p>
          <a:endParaRPr lang="en-US"/>
        </a:p>
      </dgm:t>
    </dgm:pt>
    <dgm:pt modelId="{323B7F9B-96FA-40CB-A08C-6DA70F2FD56D}" type="pres">
      <dgm:prSet presAssocID="{8A1E0706-0EFB-4D54-A31F-39E9C28E9F6D}" presName="node" presStyleLbl="node1" presStyleIdx="1" presStyleCnt="9">
        <dgm:presLayoutVars>
          <dgm:bulletEnabled val="1"/>
        </dgm:presLayoutVars>
      </dgm:prSet>
      <dgm:spPr/>
      <dgm:t>
        <a:bodyPr/>
        <a:lstStyle/>
        <a:p>
          <a:endParaRPr lang="en-US"/>
        </a:p>
      </dgm:t>
    </dgm:pt>
    <dgm:pt modelId="{FCA8039B-9F5B-41E1-B657-DBD2EDDDC1CF}" type="pres">
      <dgm:prSet presAssocID="{17867A14-7B9C-4C3B-BF41-22993BE21C24}" presName="sibTrans" presStyleLbl="sibTrans1D1" presStyleIdx="1" presStyleCnt="8"/>
      <dgm:spPr/>
      <dgm:t>
        <a:bodyPr/>
        <a:lstStyle/>
        <a:p>
          <a:endParaRPr lang="en-US"/>
        </a:p>
      </dgm:t>
    </dgm:pt>
    <dgm:pt modelId="{1D65D92B-AF39-48F3-A275-4D9820DBE8BE}" type="pres">
      <dgm:prSet presAssocID="{17867A14-7B9C-4C3B-BF41-22993BE21C24}" presName="connectorText" presStyleLbl="sibTrans1D1" presStyleIdx="1" presStyleCnt="8"/>
      <dgm:spPr/>
      <dgm:t>
        <a:bodyPr/>
        <a:lstStyle/>
        <a:p>
          <a:endParaRPr lang="en-US"/>
        </a:p>
      </dgm:t>
    </dgm:pt>
    <dgm:pt modelId="{BB51DD12-1CCB-438D-AC45-CC06AF751659}" type="pres">
      <dgm:prSet presAssocID="{E76EE497-70E9-401E-B264-5D7A2D7CBB12}" presName="node" presStyleLbl="node1" presStyleIdx="2" presStyleCnt="9">
        <dgm:presLayoutVars>
          <dgm:bulletEnabled val="1"/>
        </dgm:presLayoutVars>
      </dgm:prSet>
      <dgm:spPr/>
      <dgm:t>
        <a:bodyPr/>
        <a:lstStyle/>
        <a:p>
          <a:endParaRPr lang="en-US"/>
        </a:p>
      </dgm:t>
    </dgm:pt>
    <dgm:pt modelId="{8D952BFE-5EB0-4CA0-9BF0-53396968A7B1}" type="pres">
      <dgm:prSet presAssocID="{9DD20DED-3D3C-41E5-886A-331017175054}" presName="sibTrans" presStyleLbl="sibTrans1D1" presStyleIdx="2" presStyleCnt="8"/>
      <dgm:spPr/>
      <dgm:t>
        <a:bodyPr/>
        <a:lstStyle/>
        <a:p>
          <a:endParaRPr lang="en-US"/>
        </a:p>
      </dgm:t>
    </dgm:pt>
    <dgm:pt modelId="{AA9B3E86-6065-41A9-AC89-05B2A94C4DD5}" type="pres">
      <dgm:prSet presAssocID="{9DD20DED-3D3C-41E5-886A-331017175054}" presName="connectorText" presStyleLbl="sibTrans1D1" presStyleIdx="2" presStyleCnt="8"/>
      <dgm:spPr/>
      <dgm:t>
        <a:bodyPr/>
        <a:lstStyle/>
        <a:p>
          <a:endParaRPr lang="en-US"/>
        </a:p>
      </dgm:t>
    </dgm:pt>
    <dgm:pt modelId="{27790DFA-06E6-4666-A976-7C347EF689DD}" type="pres">
      <dgm:prSet presAssocID="{3ED00872-DCAA-42C8-8207-3928FB32D526}" presName="node" presStyleLbl="node1" presStyleIdx="3" presStyleCnt="9">
        <dgm:presLayoutVars>
          <dgm:bulletEnabled val="1"/>
        </dgm:presLayoutVars>
      </dgm:prSet>
      <dgm:spPr/>
      <dgm:t>
        <a:bodyPr/>
        <a:lstStyle/>
        <a:p>
          <a:endParaRPr lang="en-US"/>
        </a:p>
      </dgm:t>
    </dgm:pt>
    <dgm:pt modelId="{8BE33FFB-06FD-4A2C-9461-16D05D3A592C}" type="pres">
      <dgm:prSet presAssocID="{5689B10A-1754-48A2-A7C7-68546B0B8EEB}" presName="sibTrans" presStyleLbl="sibTrans1D1" presStyleIdx="3" presStyleCnt="8"/>
      <dgm:spPr/>
      <dgm:t>
        <a:bodyPr/>
        <a:lstStyle/>
        <a:p>
          <a:endParaRPr lang="en-US"/>
        </a:p>
      </dgm:t>
    </dgm:pt>
    <dgm:pt modelId="{2680DD46-CBBB-41EC-8C22-54437132A257}" type="pres">
      <dgm:prSet presAssocID="{5689B10A-1754-48A2-A7C7-68546B0B8EEB}" presName="connectorText" presStyleLbl="sibTrans1D1" presStyleIdx="3" presStyleCnt="8"/>
      <dgm:spPr/>
      <dgm:t>
        <a:bodyPr/>
        <a:lstStyle/>
        <a:p>
          <a:endParaRPr lang="en-US"/>
        </a:p>
      </dgm:t>
    </dgm:pt>
    <dgm:pt modelId="{8FF52A79-E29B-495F-A313-18F00CA02A32}" type="pres">
      <dgm:prSet presAssocID="{5D33205B-DCAE-4C80-8144-D7FBB2E26C43}" presName="node" presStyleLbl="node1" presStyleIdx="4" presStyleCnt="9">
        <dgm:presLayoutVars>
          <dgm:bulletEnabled val="1"/>
        </dgm:presLayoutVars>
      </dgm:prSet>
      <dgm:spPr/>
      <dgm:t>
        <a:bodyPr/>
        <a:lstStyle/>
        <a:p>
          <a:endParaRPr lang="en-US"/>
        </a:p>
      </dgm:t>
    </dgm:pt>
    <dgm:pt modelId="{75AE746E-C057-4DD3-94F9-05AE142CF323}" type="pres">
      <dgm:prSet presAssocID="{9233AE54-3AC5-474A-A616-C6223CA8F0AC}" presName="sibTrans" presStyleLbl="sibTrans1D1" presStyleIdx="4" presStyleCnt="8"/>
      <dgm:spPr/>
      <dgm:t>
        <a:bodyPr/>
        <a:lstStyle/>
        <a:p>
          <a:endParaRPr lang="en-US"/>
        </a:p>
      </dgm:t>
    </dgm:pt>
    <dgm:pt modelId="{A4E9CC7F-67CF-4EB8-9DF2-889641486F64}" type="pres">
      <dgm:prSet presAssocID="{9233AE54-3AC5-474A-A616-C6223CA8F0AC}" presName="connectorText" presStyleLbl="sibTrans1D1" presStyleIdx="4" presStyleCnt="8"/>
      <dgm:spPr/>
      <dgm:t>
        <a:bodyPr/>
        <a:lstStyle/>
        <a:p>
          <a:endParaRPr lang="en-US"/>
        </a:p>
      </dgm:t>
    </dgm:pt>
    <dgm:pt modelId="{CD380D38-EE70-E845-AB33-E3BF75EF160B}" type="pres">
      <dgm:prSet presAssocID="{610945B1-2B27-DD49-B69F-2A3E699D792F}" presName="node" presStyleLbl="node1" presStyleIdx="5" presStyleCnt="9">
        <dgm:presLayoutVars>
          <dgm:bulletEnabled val="1"/>
        </dgm:presLayoutVars>
      </dgm:prSet>
      <dgm:spPr/>
      <dgm:t>
        <a:bodyPr/>
        <a:lstStyle/>
        <a:p>
          <a:endParaRPr lang="en-US"/>
        </a:p>
      </dgm:t>
    </dgm:pt>
    <dgm:pt modelId="{96EC37CA-7A0A-6341-B544-119AD13B3571}" type="pres">
      <dgm:prSet presAssocID="{B9D5D385-007B-BB41-9C18-59F685A5EAA1}" presName="sibTrans" presStyleLbl="sibTrans1D1" presStyleIdx="5" presStyleCnt="8"/>
      <dgm:spPr/>
      <dgm:t>
        <a:bodyPr/>
        <a:lstStyle/>
        <a:p>
          <a:endParaRPr lang="en-US"/>
        </a:p>
      </dgm:t>
    </dgm:pt>
    <dgm:pt modelId="{6EA2DF32-1D59-DF4C-9414-1D92F607B027}" type="pres">
      <dgm:prSet presAssocID="{B9D5D385-007B-BB41-9C18-59F685A5EAA1}" presName="connectorText" presStyleLbl="sibTrans1D1" presStyleIdx="5" presStyleCnt="8"/>
      <dgm:spPr/>
      <dgm:t>
        <a:bodyPr/>
        <a:lstStyle/>
        <a:p>
          <a:endParaRPr lang="en-US"/>
        </a:p>
      </dgm:t>
    </dgm:pt>
    <dgm:pt modelId="{B85C3A90-714D-BA43-A0CB-6FA4DA9F270F}" type="pres">
      <dgm:prSet presAssocID="{FB2D1A28-B4E3-C14F-8988-8D1B89FB4B55}" presName="node" presStyleLbl="node1" presStyleIdx="6" presStyleCnt="9">
        <dgm:presLayoutVars>
          <dgm:bulletEnabled val="1"/>
        </dgm:presLayoutVars>
      </dgm:prSet>
      <dgm:spPr/>
      <dgm:t>
        <a:bodyPr/>
        <a:lstStyle/>
        <a:p>
          <a:endParaRPr lang="en-US"/>
        </a:p>
      </dgm:t>
    </dgm:pt>
    <dgm:pt modelId="{E889BBF9-E49C-A24E-8642-9DAC756B46E9}" type="pres">
      <dgm:prSet presAssocID="{8D5E6D38-1514-7946-AC34-1D3523ADA9DC}" presName="sibTrans" presStyleLbl="sibTrans1D1" presStyleIdx="6" presStyleCnt="8"/>
      <dgm:spPr/>
      <dgm:t>
        <a:bodyPr/>
        <a:lstStyle/>
        <a:p>
          <a:endParaRPr lang="en-US"/>
        </a:p>
      </dgm:t>
    </dgm:pt>
    <dgm:pt modelId="{0D0A2C33-8B67-FA41-8E19-65C1D1113032}" type="pres">
      <dgm:prSet presAssocID="{8D5E6D38-1514-7946-AC34-1D3523ADA9DC}" presName="connectorText" presStyleLbl="sibTrans1D1" presStyleIdx="6" presStyleCnt="8"/>
      <dgm:spPr/>
      <dgm:t>
        <a:bodyPr/>
        <a:lstStyle/>
        <a:p>
          <a:endParaRPr lang="en-US"/>
        </a:p>
      </dgm:t>
    </dgm:pt>
    <dgm:pt modelId="{69322E8A-45FC-40D6-BFEB-6F1C36F0427D}" type="pres">
      <dgm:prSet presAssocID="{6DD0EC36-5972-4BEF-BC7E-56658F121E10}" presName="node" presStyleLbl="node1" presStyleIdx="7" presStyleCnt="9">
        <dgm:presLayoutVars>
          <dgm:bulletEnabled val="1"/>
        </dgm:presLayoutVars>
      </dgm:prSet>
      <dgm:spPr/>
      <dgm:t>
        <a:bodyPr/>
        <a:lstStyle/>
        <a:p>
          <a:endParaRPr lang="en-US"/>
        </a:p>
      </dgm:t>
    </dgm:pt>
    <dgm:pt modelId="{665B38F1-1197-4A60-BA25-E9BCE54BFBEA}" type="pres">
      <dgm:prSet presAssocID="{FD314784-A6AE-4C14-B188-249F0DE307BC}" presName="sibTrans" presStyleLbl="sibTrans1D1" presStyleIdx="7" presStyleCnt="8"/>
      <dgm:spPr/>
      <dgm:t>
        <a:bodyPr/>
        <a:lstStyle/>
        <a:p>
          <a:endParaRPr lang="en-US"/>
        </a:p>
      </dgm:t>
    </dgm:pt>
    <dgm:pt modelId="{16C7A9BD-D6FE-4B68-9C08-45F2D536C247}" type="pres">
      <dgm:prSet presAssocID="{FD314784-A6AE-4C14-B188-249F0DE307BC}" presName="connectorText" presStyleLbl="sibTrans1D1" presStyleIdx="7" presStyleCnt="8"/>
      <dgm:spPr/>
      <dgm:t>
        <a:bodyPr/>
        <a:lstStyle/>
        <a:p>
          <a:endParaRPr lang="en-US"/>
        </a:p>
      </dgm:t>
    </dgm:pt>
    <dgm:pt modelId="{3B4C3AAC-AB5F-4C0F-A319-32C293C76D1A}" type="pres">
      <dgm:prSet presAssocID="{DFE5C712-D47D-4B00-9B90-81ED210B1111}" presName="node" presStyleLbl="node1" presStyleIdx="8" presStyleCnt="9">
        <dgm:presLayoutVars>
          <dgm:bulletEnabled val="1"/>
        </dgm:presLayoutVars>
      </dgm:prSet>
      <dgm:spPr/>
      <dgm:t>
        <a:bodyPr/>
        <a:lstStyle/>
        <a:p>
          <a:endParaRPr lang="en-US"/>
        </a:p>
      </dgm:t>
    </dgm:pt>
  </dgm:ptLst>
  <dgm:cxnLst>
    <dgm:cxn modelId="{D3671C9F-AC97-4CE0-A5D3-42E31974C2FD}" type="presOf" srcId="{FD314784-A6AE-4C14-B188-249F0DE307BC}" destId="{16C7A9BD-D6FE-4B68-9C08-45F2D536C247}" srcOrd="1" destOrd="0" presId="urn:microsoft.com/office/officeart/2005/8/layout/bProcess3"/>
    <dgm:cxn modelId="{7A924CAF-4EBA-47CB-83F4-1D676408E736}" type="presOf" srcId="{17867A14-7B9C-4C3B-BF41-22993BE21C24}" destId="{FCA8039B-9F5B-41E1-B657-DBD2EDDDC1CF}" srcOrd="0" destOrd="0" presId="urn:microsoft.com/office/officeart/2005/8/layout/bProcess3"/>
    <dgm:cxn modelId="{3CD9700A-61BF-496D-8A3B-9614EA6F6649}" srcId="{E7F98329-205E-42BB-A5DB-0DDB1A6EF824}" destId="{5D33205B-DCAE-4C80-8144-D7FBB2E26C43}" srcOrd="4" destOrd="0" parTransId="{68526AC9-B38A-4305-8610-7BD332360531}" sibTransId="{9233AE54-3AC5-474A-A616-C6223CA8F0AC}"/>
    <dgm:cxn modelId="{16E7F8D7-5B44-4BE5-89D5-549966B42C4C}" type="presOf" srcId="{17867A14-7B9C-4C3B-BF41-22993BE21C24}" destId="{1D65D92B-AF39-48F3-A275-4D9820DBE8BE}" srcOrd="1" destOrd="0" presId="urn:microsoft.com/office/officeart/2005/8/layout/bProcess3"/>
    <dgm:cxn modelId="{3D082346-FCA9-4C62-9226-F8FEBA9387FD}" type="presOf" srcId="{DFE5C712-D47D-4B00-9B90-81ED210B1111}" destId="{3B4C3AAC-AB5F-4C0F-A319-32C293C76D1A}" srcOrd="0" destOrd="0" presId="urn:microsoft.com/office/officeart/2005/8/layout/bProcess3"/>
    <dgm:cxn modelId="{A3875E71-08B0-4B6F-BA7A-DACE6461EA07}" type="presOf" srcId="{5689B10A-1754-48A2-A7C7-68546B0B8EEB}" destId="{2680DD46-CBBB-41EC-8C22-54437132A257}" srcOrd="1" destOrd="0" presId="urn:microsoft.com/office/officeart/2005/8/layout/bProcess3"/>
    <dgm:cxn modelId="{18B57419-296B-4300-91E8-69DBE39502A1}" type="presOf" srcId="{D119FF10-0957-4994-A892-E5AD65A0F2BC}" destId="{B9DA83E0-2FE3-486E-BF6B-678BED38BC9B}" srcOrd="0" destOrd="0" presId="urn:microsoft.com/office/officeart/2005/8/layout/bProcess3"/>
    <dgm:cxn modelId="{1334867D-2873-3E4B-A5E2-A7BA71869ADD}" srcId="{E7F98329-205E-42BB-A5DB-0DDB1A6EF824}" destId="{FB2D1A28-B4E3-C14F-8988-8D1B89FB4B55}" srcOrd="6" destOrd="0" parTransId="{B96F321D-1E42-D84C-83CD-3AD544B98C3E}" sibTransId="{8D5E6D38-1514-7946-AC34-1D3523ADA9DC}"/>
    <dgm:cxn modelId="{51AB1E44-F780-4EE2-90F0-551E0EA74707}" type="presOf" srcId="{0AA7DF45-78D0-4A9D-B757-3F0CC5B000F7}" destId="{A7A93789-A1C1-4509-A8A6-115041A8CD82}" srcOrd="0" destOrd="0" presId="urn:microsoft.com/office/officeart/2005/8/layout/bProcess3"/>
    <dgm:cxn modelId="{F41FC9C2-4749-4DAA-95CF-F279A6FEF7E2}" type="presOf" srcId="{D119FF10-0957-4994-A892-E5AD65A0F2BC}" destId="{F6A1346C-391D-4E89-BBA3-1F75128603E1}" srcOrd="1" destOrd="0" presId="urn:microsoft.com/office/officeart/2005/8/layout/bProcess3"/>
    <dgm:cxn modelId="{D1FCAF82-40C3-4470-833B-A22B2A8B896A}" srcId="{E7F98329-205E-42BB-A5DB-0DDB1A6EF824}" destId="{3ED00872-DCAA-42C8-8207-3928FB32D526}" srcOrd="3" destOrd="0" parTransId="{0BEDC32C-059F-456E-B15E-D6ADA5E8D13F}" sibTransId="{5689B10A-1754-48A2-A7C7-68546B0B8EEB}"/>
    <dgm:cxn modelId="{236C07B4-86CF-4320-96A9-31E4A368E145}" type="presOf" srcId="{8A1E0706-0EFB-4D54-A31F-39E9C28E9F6D}" destId="{323B7F9B-96FA-40CB-A08C-6DA70F2FD56D}" srcOrd="0" destOrd="0" presId="urn:microsoft.com/office/officeart/2005/8/layout/bProcess3"/>
    <dgm:cxn modelId="{71148A39-B1E8-EA4F-9167-E960B6629751}" srcId="{E7F98329-205E-42BB-A5DB-0DDB1A6EF824}" destId="{610945B1-2B27-DD49-B69F-2A3E699D792F}" srcOrd="5" destOrd="0" parTransId="{4077AE6C-FE73-7845-985F-C4B2A89242FF}" sibTransId="{B9D5D385-007B-BB41-9C18-59F685A5EAA1}"/>
    <dgm:cxn modelId="{7273A82F-1F33-1043-9E5D-4917219CA26A}" type="presOf" srcId="{610945B1-2B27-DD49-B69F-2A3E699D792F}" destId="{CD380D38-EE70-E845-AB33-E3BF75EF160B}" srcOrd="0" destOrd="0" presId="urn:microsoft.com/office/officeart/2005/8/layout/bProcess3"/>
    <dgm:cxn modelId="{F6CE8CE6-E7CC-364D-8663-662197F517DE}" type="presOf" srcId="{B9D5D385-007B-BB41-9C18-59F685A5EAA1}" destId="{96EC37CA-7A0A-6341-B544-119AD13B3571}" srcOrd="0" destOrd="0" presId="urn:microsoft.com/office/officeart/2005/8/layout/bProcess3"/>
    <dgm:cxn modelId="{056AEE33-5E04-4EAB-9C5B-A865ED3B8135}" type="presOf" srcId="{9233AE54-3AC5-474A-A616-C6223CA8F0AC}" destId="{75AE746E-C057-4DD3-94F9-05AE142CF323}" srcOrd="0" destOrd="0" presId="urn:microsoft.com/office/officeart/2005/8/layout/bProcess3"/>
    <dgm:cxn modelId="{F1E58713-4FD3-4A4F-9D22-8B7B688C624F}" srcId="{E7F98329-205E-42BB-A5DB-0DDB1A6EF824}" destId="{0AA7DF45-78D0-4A9D-B757-3F0CC5B000F7}" srcOrd="0" destOrd="0" parTransId="{3CDE9FC9-3935-40B5-8E11-FFC241F85F7A}" sibTransId="{D119FF10-0957-4994-A892-E5AD65A0F2BC}"/>
    <dgm:cxn modelId="{D452D643-1044-4966-84A2-3568297F16E3}" type="presOf" srcId="{9233AE54-3AC5-474A-A616-C6223CA8F0AC}" destId="{A4E9CC7F-67CF-4EB8-9DF2-889641486F64}" srcOrd="1" destOrd="0" presId="urn:microsoft.com/office/officeart/2005/8/layout/bProcess3"/>
    <dgm:cxn modelId="{B46066B0-5EF6-BF43-AD69-A61CC02ACE02}" type="presOf" srcId="{8D5E6D38-1514-7946-AC34-1D3523ADA9DC}" destId="{0D0A2C33-8B67-FA41-8E19-65C1D1113032}" srcOrd="1" destOrd="0" presId="urn:microsoft.com/office/officeart/2005/8/layout/bProcess3"/>
    <dgm:cxn modelId="{28356E9F-5742-4C4B-9BE8-CBACC0BA4D2A}" type="presOf" srcId="{5D33205B-DCAE-4C80-8144-D7FBB2E26C43}" destId="{8FF52A79-E29B-495F-A313-18F00CA02A32}" srcOrd="0" destOrd="0" presId="urn:microsoft.com/office/officeart/2005/8/layout/bProcess3"/>
    <dgm:cxn modelId="{D695CEA4-AEB4-4D33-96CD-DCB4FAE3E6D7}" type="presOf" srcId="{3ED00872-DCAA-42C8-8207-3928FB32D526}" destId="{27790DFA-06E6-4666-A976-7C347EF689DD}" srcOrd="0" destOrd="0" presId="urn:microsoft.com/office/officeart/2005/8/layout/bProcess3"/>
    <dgm:cxn modelId="{5C1CC843-CE9F-44C6-92D8-001BD45C99C6}" srcId="{E7F98329-205E-42BB-A5DB-0DDB1A6EF824}" destId="{DFE5C712-D47D-4B00-9B90-81ED210B1111}" srcOrd="8" destOrd="0" parTransId="{48F82196-F0B8-4E54-ACD1-AE266EDC6062}" sibTransId="{A1BE6019-087A-4CE2-A2C7-B91203E12DB6}"/>
    <dgm:cxn modelId="{60F8F611-0D2C-4688-94D5-192D36BFB7AB}" type="presOf" srcId="{5689B10A-1754-48A2-A7C7-68546B0B8EEB}" destId="{8BE33FFB-06FD-4A2C-9461-16D05D3A592C}" srcOrd="0" destOrd="0" presId="urn:microsoft.com/office/officeart/2005/8/layout/bProcess3"/>
    <dgm:cxn modelId="{BDE56348-69B7-49D2-A0CD-C202EDC3B392}" type="presOf" srcId="{FD314784-A6AE-4C14-B188-249F0DE307BC}" destId="{665B38F1-1197-4A60-BA25-E9BCE54BFBEA}" srcOrd="0" destOrd="0" presId="urn:microsoft.com/office/officeart/2005/8/layout/bProcess3"/>
    <dgm:cxn modelId="{F4288735-FEBC-487A-A263-DD8957FC6E3C}" type="presOf" srcId="{E7F98329-205E-42BB-A5DB-0DDB1A6EF824}" destId="{B29A64FB-29BD-47B0-AE9F-9E88B91E7E4D}" srcOrd="0" destOrd="0" presId="urn:microsoft.com/office/officeart/2005/8/layout/bProcess3"/>
    <dgm:cxn modelId="{06CD2C1F-6754-49F0-89D2-AF7E2ED471E2}" type="presOf" srcId="{9DD20DED-3D3C-41E5-886A-331017175054}" destId="{8D952BFE-5EB0-4CA0-9BF0-53396968A7B1}" srcOrd="0" destOrd="0" presId="urn:microsoft.com/office/officeart/2005/8/layout/bProcess3"/>
    <dgm:cxn modelId="{6A2FF364-5E6A-49F7-A8D0-A05113E783E2}" type="presOf" srcId="{E76EE497-70E9-401E-B264-5D7A2D7CBB12}" destId="{BB51DD12-1CCB-438D-AC45-CC06AF751659}" srcOrd="0" destOrd="0" presId="urn:microsoft.com/office/officeart/2005/8/layout/bProcess3"/>
    <dgm:cxn modelId="{FDB07A51-97AD-461F-83EC-92D0C392A624}" srcId="{E7F98329-205E-42BB-A5DB-0DDB1A6EF824}" destId="{E76EE497-70E9-401E-B264-5D7A2D7CBB12}" srcOrd="2" destOrd="0" parTransId="{039ACB70-0CA9-4268-8DAA-FC4EB29BFCD1}" sibTransId="{9DD20DED-3D3C-41E5-886A-331017175054}"/>
    <dgm:cxn modelId="{CE9449C2-3874-534F-853D-A15105859CC4}" type="presOf" srcId="{8D5E6D38-1514-7946-AC34-1D3523ADA9DC}" destId="{E889BBF9-E49C-A24E-8642-9DAC756B46E9}" srcOrd="0" destOrd="0" presId="urn:microsoft.com/office/officeart/2005/8/layout/bProcess3"/>
    <dgm:cxn modelId="{C77D8D9C-1317-4D4C-A294-20EC6AD30C81}" type="presOf" srcId="{FB2D1A28-B4E3-C14F-8988-8D1B89FB4B55}" destId="{B85C3A90-714D-BA43-A0CB-6FA4DA9F270F}" srcOrd="0" destOrd="0" presId="urn:microsoft.com/office/officeart/2005/8/layout/bProcess3"/>
    <dgm:cxn modelId="{9EF3B45B-1745-764D-BB38-2CD7662FE377}" type="presOf" srcId="{B9D5D385-007B-BB41-9C18-59F685A5EAA1}" destId="{6EA2DF32-1D59-DF4C-9414-1D92F607B027}" srcOrd="1" destOrd="0" presId="urn:microsoft.com/office/officeart/2005/8/layout/bProcess3"/>
    <dgm:cxn modelId="{82CAF2D1-2416-4538-83C8-29A77030CFE2}" srcId="{E7F98329-205E-42BB-A5DB-0DDB1A6EF824}" destId="{6DD0EC36-5972-4BEF-BC7E-56658F121E10}" srcOrd="7" destOrd="0" parTransId="{E9A42114-310E-4516-BBB7-65738FF16BEE}" sibTransId="{FD314784-A6AE-4C14-B188-249F0DE307BC}"/>
    <dgm:cxn modelId="{E372D4AD-BA87-41AE-82CD-CF40B1EC4CE7}" srcId="{E7F98329-205E-42BB-A5DB-0DDB1A6EF824}" destId="{8A1E0706-0EFB-4D54-A31F-39E9C28E9F6D}" srcOrd="1" destOrd="0" parTransId="{7D9EBE4D-D192-4BD3-A904-043DDE2CA86F}" sibTransId="{17867A14-7B9C-4C3B-BF41-22993BE21C24}"/>
    <dgm:cxn modelId="{F6ACCBD4-10FE-4F5C-8B3A-8D7A72CBC387}" type="presOf" srcId="{9DD20DED-3D3C-41E5-886A-331017175054}" destId="{AA9B3E86-6065-41A9-AC89-05B2A94C4DD5}" srcOrd="1" destOrd="0" presId="urn:microsoft.com/office/officeart/2005/8/layout/bProcess3"/>
    <dgm:cxn modelId="{8C95A01E-ADEE-465A-8233-5AD6400CDC96}" type="presOf" srcId="{6DD0EC36-5972-4BEF-BC7E-56658F121E10}" destId="{69322E8A-45FC-40D6-BFEB-6F1C36F0427D}" srcOrd="0" destOrd="0" presId="urn:microsoft.com/office/officeart/2005/8/layout/bProcess3"/>
    <dgm:cxn modelId="{E1B6FCD0-C2D5-4814-866B-278B535D2D12}" type="presParOf" srcId="{B29A64FB-29BD-47B0-AE9F-9E88B91E7E4D}" destId="{A7A93789-A1C1-4509-A8A6-115041A8CD82}" srcOrd="0" destOrd="0" presId="urn:microsoft.com/office/officeart/2005/8/layout/bProcess3"/>
    <dgm:cxn modelId="{80863F2F-ECB1-4437-AB4D-C0227FD0399A}" type="presParOf" srcId="{B29A64FB-29BD-47B0-AE9F-9E88B91E7E4D}" destId="{B9DA83E0-2FE3-486E-BF6B-678BED38BC9B}" srcOrd="1" destOrd="0" presId="urn:microsoft.com/office/officeart/2005/8/layout/bProcess3"/>
    <dgm:cxn modelId="{49D75805-4250-4558-8831-B972DC35926C}" type="presParOf" srcId="{B9DA83E0-2FE3-486E-BF6B-678BED38BC9B}" destId="{F6A1346C-391D-4E89-BBA3-1F75128603E1}" srcOrd="0" destOrd="0" presId="urn:microsoft.com/office/officeart/2005/8/layout/bProcess3"/>
    <dgm:cxn modelId="{90F84C93-0B6F-4088-B8E0-2FC8DB5E2C2D}" type="presParOf" srcId="{B29A64FB-29BD-47B0-AE9F-9E88B91E7E4D}" destId="{323B7F9B-96FA-40CB-A08C-6DA70F2FD56D}" srcOrd="2" destOrd="0" presId="urn:microsoft.com/office/officeart/2005/8/layout/bProcess3"/>
    <dgm:cxn modelId="{15F546F8-EE33-48E2-B9E0-5B6BAA293FF9}" type="presParOf" srcId="{B29A64FB-29BD-47B0-AE9F-9E88B91E7E4D}" destId="{FCA8039B-9F5B-41E1-B657-DBD2EDDDC1CF}" srcOrd="3" destOrd="0" presId="urn:microsoft.com/office/officeart/2005/8/layout/bProcess3"/>
    <dgm:cxn modelId="{CBFAC34C-631F-49EF-BDBE-0ED730F0E4D2}" type="presParOf" srcId="{FCA8039B-9F5B-41E1-B657-DBD2EDDDC1CF}" destId="{1D65D92B-AF39-48F3-A275-4D9820DBE8BE}" srcOrd="0" destOrd="0" presId="urn:microsoft.com/office/officeart/2005/8/layout/bProcess3"/>
    <dgm:cxn modelId="{520EF684-D6CC-404D-97A3-F9A1900497E0}" type="presParOf" srcId="{B29A64FB-29BD-47B0-AE9F-9E88B91E7E4D}" destId="{BB51DD12-1CCB-438D-AC45-CC06AF751659}" srcOrd="4" destOrd="0" presId="urn:microsoft.com/office/officeart/2005/8/layout/bProcess3"/>
    <dgm:cxn modelId="{345A8E54-CF97-44BE-9A5D-636C40AB992F}" type="presParOf" srcId="{B29A64FB-29BD-47B0-AE9F-9E88B91E7E4D}" destId="{8D952BFE-5EB0-4CA0-9BF0-53396968A7B1}" srcOrd="5" destOrd="0" presId="urn:microsoft.com/office/officeart/2005/8/layout/bProcess3"/>
    <dgm:cxn modelId="{1D4698FA-AE47-4AED-A64F-6CFC3990598B}" type="presParOf" srcId="{8D952BFE-5EB0-4CA0-9BF0-53396968A7B1}" destId="{AA9B3E86-6065-41A9-AC89-05B2A94C4DD5}" srcOrd="0" destOrd="0" presId="urn:microsoft.com/office/officeart/2005/8/layout/bProcess3"/>
    <dgm:cxn modelId="{97B36B12-3A8D-46F8-882C-B5A715BDC1B8}" type="presParOf" srcId="{B29A64FB-29BD-47B0-AE9F-9E88B91E7E4D}" destId="{27790DFA-06E6-4666-A976-7C347EF689DD}" srcOrd="6" destOrd="0" presId="urn:microsoft.com/office/officeart/2005/8/layout/bProcess3"/>
    <dgm:cxn modelId="{2E0BB501-C91C-4375-81BD-1CC108A259C3}" type="presParOf" srcId="{B29A64FB-29BD-47B0-AE9F-9E88B91E7E4D}" destId="{8BE33FFB-06FD-4A2C-9461-16D05D3A592C}" srcOrd="7" destOrd="0" presId="urn:microsoft.com/office/officeart/2005/8/layout/bProcess3"/>
    <dgm:cxn modelId="{01561D46-5B31-4FFB-BF2D-0AF08D3E877F}" type="presParOf" srcId="{8BE33FFB-06FD-4A2C-9461-16D05D3A592C}" destId="{2680DD46-CBBB-41EC-8C22-54437132A257}" srcOrd="0" destOrd="0" presId="urn:microsoft.com/office/officeart/2005/8/layout/bProcess3"/>
    <dgm:cxn modelId="{0E5FBFC7-ED36-4122-B77E-6DCB2C04247F}" type="presParOf" srcId="{B29A64FB-29BD-47B0-AE9F-9E88B91E7E4D}" destId="{8FF52A79-E29B-495F-A313-18F00CA02A32}" srcOrd="8" destOrd="0" presId="urn:microsoft.com/office/officeart/2005/8/layout/bProcess3"/>
    <dgm:cxn modelId="{7FB799F5-DB43-4703-AB1C-B48434E56CEA}" type="presParOf" srcId="{B29A64FB-29BD-47B0-AE9F-9E88B91E7E4D}" destId="{75AE746E-C057-4DD3-94F9-05AE142CF323}" srcOrd="9" destOrd="0" presId="urn:microsoft.com/office/officeart/2005/8/layout/bProcess3"/>
    <dgm:cxn modelId="{5981C081-1E40-4C01-8921-5788B44D5729}" type="presParOf" srcId="{75AE746E-C057-4DD3-94F9-05AE142CF323}" destId="{A4E9CC7F-67CF-4EB8-9DF2-889641486F64}" srcOrd="0" destOrd="0" presId="urn:microsoft.com/office/officeart/2005/8/layout/bProcess3"/>
    <dgm:cxn modelId="{F6B9BD6E-1443-F84D-B033-1BB29A9A7699}" type="presParOf" srcId="{B29A64FB-29BD-47B0-AE9F-9E88B91E7E4D}" destId="{CD380D38-EE70-E845-AB33-E3BF75EF160B}" srcOrd="10" destOrd="0" presId="urn:microsoft.com/office/officeart/2005/8/layout/bProcess3"/>
    <dgm:cxn modelId="{B10DCF1F-D595-D247-AEEC-EC8A2C7EFF6B}" type="presParOf" srcId="{B29A64FB-29BD-47B0-AE9F-9E88B91E7E4D}" destId="{96EC37CA-7A0A-6341-B544-119AD13B3571}" srcOrd="11" destOrd="0" presId="urn:microsoft.com/office/officeart/2005/8/layout/bProcess3"/>
    <dgm:cxn modelId="{3BFB315F-EAD7-104C-AD86-9201CC89AD83}" type="presParOf" srcId="{96EC37CA-7A0A-6341-B544-119AD13B3571}" destId="{6EA2DF32-1D59-DF4C-9414-1D92F607B027}" srcOrd="0" destOrd="0" presId="urn:microsoft.com/office/officeart/2005/8/layout/bProcess3"/>
    <dgm:cxn modelId="{BA4DBB59-6E15-294C-B03D-1ED9FBD9E712}" type="presParOf" srcId="{B29A64FB-29BD-47B0-AE9F-9E88B91E7E4D}" destId="{B85C3A90-714D-BA43-A0CB-6FA4DA9F270F}" srcOrd="12" destOrd="0" presId="urn:microsoft.com/office/officeart/2005/8/layout/bProcess3"/>
    <dgm:cxn modelId="{279A7918-CAAD-8F48-B596-0D6AF8F2A702}" type="presParOf" srcId="{B29A64FB-29BD-47B0-AE9F-9E88B91E7E4D}" destId="{E889BBF9-E49C-A24E-8642-9DAC756B46E9}" srcOrd="13" destOrd="0" presId="urn:microsoft.com/office/officeart/2005/8/layout/bProcess3"/>
    <dgm:cxn modelId="{D6A73AEE-DAFE-2E41-9A60-6E9EFEE9A7B5}" type="presParOf" srcId="{E889BBF9-E49C-A24E-8642-9DAC756B46E9}" destId="{0D0A2C33-8B67-FA41-8E19-65C1D1113032}" srcOrd="0" destOrd="0" presId="urn:microsoft.com/office/officeart/2005/8/layout/bProcess3"/>
    <dgm:cxn modelId="{D3C1ED24-ADF5-4F67-AC62-FEC4366B1A0C}" type="presParOf" srcId="{B29A64FB-29BD-47B0-AE9F-9E88B91E7E4D}" destId="{69322E8A-45FC-40D6-BFEB-6F1C36F0427D}" srcOrd="14" destOrd="0" presId="urn:microsoft.com/office/officeart/2005/8/layout/bProcess3"/>
    <dgm:cxn modelId="{EF318301-6EEB-4656-B83F-7F73E43F33CC}" type="presParOf" srcId="{B29A64FB-29BD-47B0-AE9F-9E88B91E7E4D}" destId="{665B38F1-1197-4A60-BA25-E9BCE54BFBEA}" srcOrd="15" destOrd="0" presId="urn:microsoft.com/office/officeart/2005/8/layout/bProcess3"/>
    <dgm:cxn modelId="{1C9FEAD7-B73C-4A6E-99ED-53997DBBF101}" type="presParOf" srcId="{665B38F1-1197-4A60-BA25-E9BCE54BFBEA}" destId="{16C7A9BD-D6FE-4B68-9C08-45F2D536C247}" srcOrd="0" destOrd="0" presId="urn:microsoft.com/office/officeart/2005/8/layout/bProcess3"/>
    <dgm:cxn modelId="{8705355C-A0D2-46B6-A248-C55FF487B43A}" type="presParOf" srcId="{B29A64FB-29BD-47B0-AE9F-9E88B91E7E4D}" destId="{3B4C3AAC-AB5F-4C0F-A319-32C293C76D1A}"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F0197-5403-6D4C-B604-78BCF0376824}" type="doc">
      <dgm:prSet loTypeId="urn:microsoft.com/office/officeart/2005/8/layout/default#4" loCatId="" qsTypeId="urn:microsoft.com/office/officeart/2005/8/quickstyle/simple4" qsCatId="simple" csTypeId="urn:microsoft.com/office/officeart/2005/8/colors/accent1_2" csCatId="accent1" phldr="1"/>
      <dgm:spPr/>
      <dgm:t>
        <a:bodyPr/>
        <a:lstStyle/>
        <a:p>
          <a:endParaRPr lang="en-US"/>
        </a:p>
      </dgm:t>
    </dgm:pt>
    <dgm:pt modelId="{C3E64482-7FFB-A244-92B1-C75BB5278F89}">
      <dgm:prSet custT="1"/>
      <dgm:spPr>
        <a:solidFill>
          <a:srgbClr val="558ED5"/>
        </a:solidFill>
      </dgm:spPr>
      <dgm:t>
        <a:bodyPr/>
        <a:lstStyle/>
        <a:p>
          <a:r>
            <a:rPr lang="en-US" sz="4400" dirty="0" smtClean="0">
              <a:latin typeface="Calibri"/>
              <a:cs typeface="Calibri"/>
            </a:rPr>
            <a:t>Whether to enroll in Cal </a:t>
          </a:r>
          <a:r>
            <a:rPr lang="en-US" sz="4400" dirty="0" err="1" smtClean="0">
              <a:latin typeface="Calibri"/>
              <a:cs typeface="Calibri"/>
            </a:rPr>
            <a:t>MediConnect</a:t>
          </a:r>
          <a:r>
            <a:rPr lang="en-US" sz="4400" dirty="0" smtClean="0">
              <a:latin typeface="Calibri"/>
              <a:cs typeface="Calibri"/>
            </a:rPr>
            <a:t> is an individual choice</a:t>
          </a:r>
          <a:endParaRPr lang="en-US" sz="4400" dirty="0">
            <a:latin typeface="Calibri"/>
            <a:cs typeface="Calibri"/>
          </a:endParaRPr>
        </a:p>
      </dgm:t>
    </dgm:pt>
    <dgm:pt modelId="{47A2E31A-284F-AB48-BF72-EC50DD8D3EAD}" type="parTrans" cxnId="{6C26DB01-A2AF-3643-B2D0-9E2B4F92002C}">
      <dgm:prSet/>
      <dgm:spPr/>
      <dgm:t>
        <a:bodyPr/>
        <a:lstStyle/>
        <a:p>
          <a:endParaRPr lang="en-US"/>
        </a:p>
      </dgm:t>
    </dgm:pt>
    <dgm:pt modelId="{59113880-03BB-2A45-BFA8-FA617B1C9692}" type="sibTrans" cxnId="{6C26DB01-A2AF-3643-B2D0-9E2B4F92002C}">
      <dgm:prSet/>
      <dgm:spPr/>
      <dgm:t>
        <a:bodyPr/>
        <a:lstStyle/>
        <a:p>
          <a:endParaRPr lang="en-US"/>
        </a:p>
      </dgm:t>
    </dgm:pt>
    <dgm:pt modelId="{3F533EB1-6A92-DF4E-866B-1E4B6E34A74C}" type="pres">
      <dgm:prSet presAssocID="{7E2F0197-5403-6D4C-B604-78BCF0376824}" presName="diagram" presStyleCnt="0">
        <dgm:presLayoutVars>
          <dgm:dir/>
          <dgm:resizeHandles val="exact"/>
        </dgm:presLayoutVars>
      </dgm:prSet>
      <dgm:spPr/>
      <dgm:t>
        <a:bodyPr/>
        <a:lstStyle/>
        <a:p>
          <a:endParaRPr lang="en-US"/>
        </a:p>
      </dgm:t>
    </dgm:pt>
    <dgm:pt modelId="{3F728F6C-563D-2540-A85D-30238BFFAA45}" type="pres">
      <dgm:prSet presAssocID="{C3E64482-7FFB-A244-92B1-C75BB5278F89}" presName="node" presStyleLbl="node1" presStyleIdx="0" presStyleCnt="1" custScaleX="101487" custLinFactNeighborX="743">
        <dgm:presLayoutVars>
          <dgm:bulletEnabled val="1"/>
        </dgm:presLayoutVars>
      </dgm:prSet>
      <dgm:spPr/>
      <dgm:t>
        <a:bodyPr/>
        <a:lstStyle/>
        <a:p>
          <a:endParaRPr lang="en-US"/>
        </a:p>
      </dgm:t>
    </dgm:pt>
  </dgm:ptLst>
  <dgm:cxnLst>
    <dgm:cxn modelId="{EB8EF308-58CC-D942-BB43-416BF76EF2FE}" type="presOf" srcId="{C3E64482-7FFB-A244-92B1-C75BB5278F89}" destId="{3F728F6C-563D-2540-A85D-30238BFFAA45}" srcOrd="0" destOrd="0" presId="urn:microsoft.com/office/officeart/2005/8/layout/default#4"/>
    <dgm:cxn modelId="{6C26DB01-A2AF-3643-B2D0-9E2B4F92002C}" srcId="{7E2F0197-5403-6D4C-B604-78BCF0376824}" destId="{C3E64482-7FFB-A244-92B1-C75BB5278F89}" srcOrd="0" destOrd="0" parTransId="{47A2E31A-284F-AB48-BF72-EC50DD8D3EAD}" sibTransId="{59113880-03BB-2A45-BFA8-FA617B1C9692}"/>
    <dgm:cxn modelId="{B6DC0452-5B07-6741-846D-C4BE2844570B}" type="presOf" srcId="{7E2F0197-5403-6D4C-B604-78BCF0376824}" destId="{3F533EB1-6A92-DF4E-866B-1E4B6E34A74C}" srcOrd="0" destOrd="0" presId="urn:microsoft.com/office/officeart/2005/8/layout/default#4"/>
    <dgm:cxn modelId="{2B33DDB8-5188-774B-9C4E-12CD5EDE5D6F}" type="presParOf" srcId="{3F533EB1-6A92-DF4E-866B-1E4B6E34A74C}" destId="{3F728F6C-563D-2540-A85D-30238BFFAA45}" srcOrd="0" destOrd="0" presId="urn:microsoft.com/office/officeart/2005/8/layout/default#4"/>
  </dgm:cxnLst>
  <dgm:bg>
    <a:solidFill>
      <a:srgbClr val="558ED5"/>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F557F-DDB1-D348-86F6-596AC275ED3C}"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9B928626-8FAD-A742-8B5C-8EB2FDF32E16}">
      <dgm:prSet phldrT="[Text]" custT="1"/>
      <dgm:spPr>
        <a:solidFill>
          <a:schemeClr val="tx2">
            <a:lumMod val="60000"/>
            <a:lumOff val="40000"/>
          </a:schemeClr>
        </a:solidFill>
        <a:effectLst/>
        <a:scene3d>
          <a:camera prst="orthographicFront"/>
          <a:lightRig rig="threePt" dir="t"/>
        </a:scene3d>
        <a:sp3d prstMaterial="matte"/>
      </dgm:spPr>
      <dgm:t>
        <a:bodyPr/>
        <a:lstStyle/>
        <a:p>
          <a:r>
            <a:rPr lang="en-US" sz="4000" dirty="0" smtClean="0">
              <a:latin typeface="Calibri"/>
              <a:cs typeface="Calibri"/>
            </a:rPr>
            <a:t>What</a:t>
          </a:r>
          <a:endParaRPr lang="en-US" sz="4000" dirty="0">
            <a:latin typeface="Calibri"/>
            <a:cs typeface="Calibri"/>
          </a:endParaRPr>
        </a:p>
      </dgm:t>
    </dgm:pt>
    <dgm:pt modelId="{2BACA997-E7FF-E946-ACD5-F6751162F394}" type="parTrans" cxnId="{A66A8535-AEBD-8B49-8383-F959E0A31A29}">
      <dgm:prSet/>
      <dgm:spPr/>
      <dgm:t>
        <a:bodyPr/>
        <a:lstStyle/>
        <a:p>
          <a:endParaRPr lang="en-US"/>
        </a:p>
      </dgm:t>
    </dgm:pt>
    <dgm:pt modelId="{B63A73D0-13BF-CD4F-8A83-8AEBD60DE602}" type="sibTrans" cxnId="{A66A8535-AEBD-8B49-8383-F959E0A31A29}">
      <dgm:prSet/>
      <dgm:spPr/>
      <dgm:t>
        <a:bodyPr/>
        <a:lstStyle/>
        <a:p>
          <a:endParaRPr lang="en-US"/>
        </a:p>
      </dgm:t>
    </dgm:pt>
    <dgm:pt modelId="{CB9358B1-C458-2745-8208-406035678CAB}">
      <dgm:prSet phldrT="[Text]" custT="1"/>
      <dgm:spPr/>
      <dgm:t>
        <a:bodyPr/>
        <a:lstStyle/>
        <a:p>
          <a:r>
            <a:rPr lang="en-US" sz="2000" dirty="0" smtClean="0">
              <a:latin typeface="Calibri"/>
              <a:cs typeface="Calibri"/>
            </a:rPr>
            <a:t>LTSS Integration</a:t>
          </a:r>
          <a:endParaRPr lang="en-US" sz="2000" dirty="0">
            <a:latin typeface="Calibri"/>
            <a:cs typeface="Calibri"/>
          </a:endParaRPr>
        </a:p>
      </dgm:t>
    </dgm:pt>
    <dgm:pt modelId="{FF327152-E876-534F-BA8E-CAFAE1AD8A01}" type="parTrans" cxnId="{5A05499E-E584-CD4A-A304-C22C5A51B367}">
      <dgm:prSet/>
      <dgm:spPr/>
      <dgm:t>
        <a:bodyPr/>
        <a:lstStyle/>
        <a:p>
          <a:endParaRPr lang="en-US"/>
        </a:p>
      </dgm:t>
    </dgm:pt>
    <dgm:pt modelId="{01A69E3A-797B-2B49-816B-CCED9841AD63}" type="sibTrans" cxnId="{5A05499E-E584-CD4A-A304-C22C5A51B367}">
      <dgm:prSet/>
      <dgm:spPr/>
      <dgm:t>
        <a:bodyPr/>
        <a:lstStyle/>
        <a:p>
          <a:endParaRPr lang="en-US"/>
        </a:p>
      </dgm:t>
    </dgm:pt>
    <dgm:pt modelId="{65140362-29FE-A54C-AE8D-6165DE7C2A83}">
      <dgm:prSet phldrT="[Text]" custT="1"/>
      <dgm:spPr/>
      <dgm:t>
        <a:bodyPr/>
        <a:lstStyle/>
        <a:p>
          <a:r>
            <a:rPr lang="en-US" sz="2000" dirty="0" smtClean="0">
              <a:latin typeface="Calibri"/>
              <a:cs typeface="Calibri"/>
            </a:rPr>
            <a:t>Medicare Integration</a:t>
          </a:r>
          <a:endParaRPr lang="en-US" sz="2000" dirty="0">
            <a:latin typeface="Calibri"/>
            <a:cs typeface="Calibri"/>
          </a:endParaRPr>
        </a:p>
      </dgm:t>
    </dgm:pt>
    <dgm:pt modelId="{FC2F7B3A-A4C5-EA47-9C6F-5136B1FF5596}" type="parTrans" cxnId="{C284630C-C99B-B54F-96DA-474A2CE65673}">
      <dgm:prSet/>
      <dgm:spPr/>
      <dgm:t>
        <a:bodyPr/>
        <a:lstStyle/>
        <a:p>
          <a:endParaRPr lang="en-US"/>
        </a:p>
      </dgm:t>
    </dgm:pt>
    <dgm:pt modelId="{0A8D2CFA-CCB5-B143-8A75-7FFCDF74E902}" type="sibTrans" cxnId="{C284630C-C99B-B54F-96DA-474A2CE65673}">
      <dgm:prSet/>
      <dgm:spPr/>
      <dgm:t>
        <a:bodyPr/>
        <a:lstStyle/>
        <a:p>
          <a:endParaRPr lang="en-US"/>
        </a:p>
      </dgm:t>
    </dgm:pt>
    <dgm:pt modelId="{015D0596-6A2B-7F47-ABAD-2413FD582736}">
      <dgm:prSet phldrT="[Text]" custT="1"/>
      <dgm:spPr/>
      <dgm:t>
        <a:bodyPr/>
        <a:lstStyle/>
        <a:p>
          <a:r>
            <a:rPr lang="en-US" sz="2000" dirty="0" smtClean="0">
              <a:latin typeface="Calibri"/>
              <a:cs typeface="Calibri"/>
            </a:rPr>
            <a:t>April 1, 2014</a:t>
          </a:r>
          <a:endParaRPr lang="en-US" sz="2000" dirty="0">
            <a:latin typeface="Calibri"/>
            <a:cs typeface="Calibri"/>
          </a:endParaRPr>
        </a:p>
      </dgm:t>
    </dgm:pt>
    <dgm:pt modelId="{75A4EB6B-13FB-694C-9A9D-97C974225BB1}" type="parTrans" cxnId="{EC51A7E2-6B0B-7E4B-9D8C-8E5879D1C1E8}">
      <dgm:prSet/>
      <dgm:spPr/>
      <dgm:t>
        <a:bodyPr/>
        <a:lstStyle/>
        <a:p>
          <a:endParaRPr lang="en-US"/>
        </a:p>
      </dgm:t>
    </dgm:pt>
    <dgm:pt modelId="{4FA5EA9B-1CFB-404E-8702-B484D76CB4C5}" type="sibTrans" cxnId="{EC51A7E2-6B0B-7E4B-9D8C-8E5879D1C1E8}">
      <dgm:prSet/>
      <dgm:spPr/>
      <dgm:t>
        <a:bodyPr/>
        <a:lstStyle/>
        <a:p>
          <a:endParaRPr lang="en-US"/>
        </a:p>
      </dgm:t>
    </dgm:pt>
    <dgm:pt modelId="{62606818-C2AA-0B4C-B6EF-3E4105BA47DF}">
      <dgm:prSet phldrT="[Text]" custT="1"/>
      <dgm:spPr>
        <a:solidFill>
          <a:schemeClr val="tx2">
            <a:lumMod val="60000"/>
            <a:lumOff val="40000"/>
          </a:schemeClr>
        </a:solidFill>
        <a:scene3d>
          <a:camera prst="orthographicFront"/>
          <a:lightRig rig="threePt" dir="t"/>
        </a:scene3d>
        <a:sp3d prstMaterial="matte"/>
      </dgm:spPr>
      <dgm:t>
        <a:bodyPr/>
        <a:lstStyle/>
        <a:p>
          <a:r>
            <a:rPr lang="en-US" sz="4000" dirty="0" smtClean="0">
              <a:latin typeface="Calibri"/>
              <a:cs typeface="Calibri"/>
            </a:rPr>
            <a:t>Where</a:t>
          </a:r>
          <a:endParaRPr lang="en-US" sz="4000" dirty="0">
            <a:latin typeface="Calibri"/>
            <a:cs typeface="Calibri"/>
          </a:endParaRPr>
        </a:p>
      </dgm:t>
    </dgm:pt>
    <dgm:pt modelId="{6D34873D-2108-004E-B96F-595C47489B4F}" type="parTrans" cxnId="{10F3CB79-DAB7-B04F-A455-9DD8614F7669}">
      <dgm:prSet/>
      <dgm:spPr/>
      <dgm:t>
        <a:bodyPr/>
        <a:lstStyle/>
        <a:p>
          <a:endParaRPr lang="en-US"/>
        </a:p>
      </dgm:t>
    </dgm:pt>
    <dgm:pt modelId="{7DC86A4E-4F8F-774E-B662-D8B7012CF62D}" type="sibTrans" cxnId="{10F3CB79-DAB7-B04F-A455-9DD8614F7669}">
      <dgm:prSet/>
      <dgm:spPr/>
      <dgm:t>
        <a:bodyPr/>
        <a:lstStyle/>
        <a:p>
          <a:endParaRPr lang="en-US"/>
        </a:p>
      </dgm:t>
    </dgm:pt>
    <dgm:pt modelId="{D53559CE-DE36-6847-8AD5-94D53484AA54}">
      <dgm:prSet phldrT="[Text]" custT="1"/>
      <dgm:spPr>
        <a:solidFill>
          <a:schemeClr val="tx2">
            <a:lumMod val="60000"/>
            <a:lumOff val="40000"/>
          </a:schemeClr>
        </a:solidFill>
      </dgm:spPr>
      <dgm:t>
        <a:bodyPr/>
        <a:lstStyle/>
        <a:p>
          <a:r>
            <a:rPr lang="en-US" sz="4000" dirty="0" smtClean="0">
              <a:latin typeface="Calibri"/>
              <a:cs typeface="Calibri"/>
            </a:rPr>
            <a:t>    Why</a:t>
          </a:r>
          <a:r>
            <a:rPr lang="en-US" sz="4600" dirty="0" smtClean="0">
              <a:latin typeface="Calibri"/>
              <a:cs typeface="Calibri"/>
            </a:rPr>
            <a:t>	</a:t>
          </a:r>
          <a:endParaRPr lang="en-US" sz="4600" dirty="0">
            <a:latin typeface="Calibri"/>
            <a:cs typeface="Calibri"/>
          </a:endParaRPr>
        </a:p>
      </dgm:t>
    </dgm:pt>
    <dgm:pt modelId="{58215344-0046-2A4B-884C-5D019BA0E0E3}" type="parTrans" cxnId="{5EC78CDA-98B4-254C-BE25-357CBD581773}">
      <dgm:prSet/>
      <dgm:spPr/>
      <dgm:t>
        <a:bodyPr/>
        <a:lstStyle/>
        <a:p>
          <a:endParaRPr lang="en-US"/>
        </a:p>
      </dgm:t>
    </dgm:pt>
    <dgm:pt modelId="{D5C48FEE-5743-784A-B78E-E162B37E4FA5}" type="sibTrans" cxnId="{5EC78CDA-98B4-254C-BE25-357CBD581773}">
      <dgm:prSet/>
      <dgm:spPr/>
      <dgm:t>
        <a:bodyPr/>
        <a:lstStyle/>
        <a:p>
          <a:endParaRPr lang="en-US"/>
        </a:p>
      </dgm:t>
    </dgm:pt>
    <dgm:pt modelId="{5B1E9BC7-A4B7-3E4F-B7FD-A4BD12B11270}">
      <dgm:prSet phldrT="[Text]" custT="1"/>
      <dgm:spPr/>
      <dgm:t>
        <a:bodyPr/>
        <a:lstStyle/>
        <a:p>
          <a:r>
            <a:rPr lang="en-US" sz="2000" dirty="0" smtClean="0">
              <a:latin typeface="Calibri"/>
              <a:cs typeface="Calibri"/>
            </a:rPr>
            <a:t>Mandatory Medi-Cal for all SPDs</a:t>
          </a:r>
          <a:endParaRPr lang="en-US" sz="2000" dirty="0">
            <a:latin typeface="Calibri"/>
            <a:cs typeface="Calibri"/>
          </a:endParaRPr>
        </a:p>
      </dgm:t>
    </dgm:pt>
    <dgm:pt modelId="{6D11F33C-0449-4A43-B646-ADBBA4CF9771}" type="parTrans" cxnId="{A91E9F5D-F083-8340-A95C-CF549EA03C92}">
      <dgm:prSet/>
      <dgm:spPr/>
      <dgm:t>
        <a:bodyPr/>
        <a:lstStyle/>
        <a:p>
          <a:endParaRPr lang="en-US"/>
        </a:p>
      </dgm:t>
    </dgm:pt>
    <dgm:pt modelId="{694916B2-27AF-8C43-8912-1B23DBD00CFD}" type="sibTrans" cxnId="{A91E9F5D-F083-8340-A95C-CF549EA03C92}">
      <dgm:prSet/>
      <dgm:spPr/>
      <dgm:t>
        <a:bodyPr/>
        <a:lstStyle/>
        <a:p>
          <a:endParaRPr lang="en-US"/>
        </a:p>
      </dgm:t>
    </dgm:pt>
    <dgm:pt modelId="{B6D13214-4B88-074E-9756-C1EC317FB944}">
      <dgm:prSet phldrT="[Text]" custT="1"/>
      <dgm:spPr/>
      <dgm:t>
        <a:bodyPr/>
        <a:lstStyle/>
        <a:p>
          <a:r>
            <a:rPr lang="en-US" sz="2000" dirty="0" smtClean="0">
              <a:latin typeface="Calibri"/>
              <a:cs typeface="Calibri"/>
            </a:rPr>
            <a:t>8 counties: Alameda, Los Angeles, Orange, Riverside, San Bernardino, San Diego, San Mateo, Santa Clara</a:t>
          </a:r>
          <a:endParaRPr lang="en-US" sz="2000" dirty="0">
            <a:latin typeface="Calibri"/>
            <a:cs typeface="Calibri"/>
          </a:endParaRPr>
        </a:p>
      </dgm:t>
    </dgm:pt>
    <dgm:pt modelId="{43F7927D-281E-EB44-B53C-9A557FB4DC51}" type="parTrans" cxnId="{CF9D81F9-9F43-C64B-BA85-C474FD966994}">
      <dgm:prSet/>
      <dgm:spPr/>
      <dgm:t>
        <a:bodyPr/>
        <a:lstStyle/>
        <a:p>
          <a:endParaRPr lang="en-US"/>
        </a:p>
      </dgm:t>
    </dgm:pt>
    <dgm:pt modelId="{6C06C7F8-2295-2748-BEB9-080F0685A3B5}" type="sibTrans" cxnId="{CF9D81F9-9F43-C64B-BA85-C474FD966994}">
      <dgm:prSet/>
      <dgm:spPr/>
      <dgm:t>
        <a:bodyPr/>
        <a:lstStyle/>
        <a:p>
          <a:endParaRPr lang="en-US"/>
        </a:p>
      </dgm:t>
    </dgm:pt>
    <dgm:pt modelId="{E942C2D9-270A-5945-B7EC-B800FE73A85A}">
      <dgm:prSet phldrT="[Text]"/>
      <dgm:spPr/>
      <dgm:t>
        <a:bodyPr/>
        <a:lstStyle/>
        <a:p>
          <a:r>
            <a:rPr lang="en-US" dirty="0" smtClean="0">
              <a:latin typeface="Calibri"/>
              <a:cs typeface="Calibri"/>
            </a:rPr>
            <a:t>Coordinate Care</a:t>
          </a:r>
          <a:endParaRPr lang="en-US" dirty="0">
            <a:latin typeface="Calibri"/>
            <a:cs typeface="Calibri"/>
          </a:endParaRPr>
        </a:p>
      </dgm:t>
    </dgm:pt>
    <dgm:pt modelId="{F0229210-5E3E-C042-82CC-13BB119A1C1B}" type="parTrans" cxnId="{92E90920-BAB2-534D-891D-BA3BE0F24948}">
      <dgm:prSet/>
      <dgm:spPr/>
      <dgm:t>
        <a:bodyPr/>
        <a:lstStyle/>
        <a:p>
          <a:endParaRPr lang="en-US"/>
        </a:p>
      </dgm:t>
    </dgm:pt>
    <dgm:pt modelId="{150151D0-4705-FD4A-B634-1A2249C50A97}" type="sibTrans" cxnId="{92E90920-BAB2-534D-891D-BA3BE0F24948}">
      <dgm:prSet/>
      <dgm:spPr/>
      <dgm:t>
        <a:bodyPr/>
        <a:lstStyle/>
        <a:p>
          <a:endParaRPr lang="en-US"/>
        </a:p>
      </dgm:t>
    </dgm:pt>
    <dgm:pt modelId="{E923718A-E38A-BF4F-99A7-ED3020BF3D23}">
      <dgm:prSet phldrT="[Text]"/>
      <dgm:spPr/>
      <dgm:t>
        <a:bodyPr/>
        <a:lstStyle/>
        <a:p>
          <a:r>
            <a:rPr lang="en-US" dirty="0" smtClean="0">
              <a:latin typeface="Calibri"/>
              <a:cs typeface="Calibri"/>
            </a:rPr>
            <a:t>Save Money</a:t>
          </a:r>
          <a:endParaRPr lang="en-US" dirty="0">
            <a:latin typeface="Calibri"/>
            <a:cs typeface="Calibri"/>
          </a:endParaRPr>
        </a:p>
      </dgm:t>
    </dgm:pt>
    <dgm:pt modelId="{F6813B80-FCF9-404B-B4D3-98CEF983D771}" type="parTrans" cxnId="{9E7D8716-E264-7248-B6F6-4968C2119D71}">
      <dgm:prSet/>
      <dgm:spPr/>
      <dgm:t>
        <a:bodyPr/>
        <a:lstStyle/>
        <a:p>
          <a:endParaRPr lang="en-US"/>
        </a:p>
      </dgm:t>
    </dgm:pt>
    <dgm:pt modelId="{E389D98C-F18E-0545-8EFD-3B3CCDFE4DD5}" type="sibTrans" cxnId="{9E7D8716-E264-7248-B6F6-4968C2119D71}">
      <dgm:prSet/>
      <dgm:spPr/>
      <dgm:t>
        <a:bodyPr/>
        <a:lstStyle/>
        <a:p>
          <a:endParaRPr lang="en-US"/>
        </a:p>
      </dgm:t>
    </dgm:pt>
    <dgm:pt modelId="{75659663-85C7-2A42-AA32-224C2BE2025C}">
      <dgm:prSet phldrT="[Text]" custT="1"/>
      <dgm:spPr>
        <a:solidFill>
          <a:schemeClr val="tx2">
            <a:lumMod val="60000"/>
            <a:lumOff val="40000"/>
          </a:schemeClr>
        </a:solidFill>
        <a:effectLst/>
        <a:scene3d>
          <a:camera prst="orthographicFront"/>
          <a:lightRig rig="threePt" dir="t"/>
        </a:scene3d>
        <a:sp3d prstMaterial="matte"/>
      </dgm:spPr>
      <dgm:t>
        <a:bodyPr/>
        <a:lstStyle/>
        <a:p>
          <a:r>
            <a:rPr lang="en-US" sz="4000" dirty="0" smtClean="0">
              <a:latin typeface="Calibri"/>
              <a:cs typeface="Calibri"/>
            </a:rPr>
            <a:t>When</a:t>
          </a:r>
          <a:endParaRPr lang="en-US" sz="4000" dirty="0">
            <a:latin typeface="Calibri"/>
            <a:cs typeface="Calibri"/>
          </a:endParaRPr>
        </a:p>
      </dgm:t>
    </dgm:pt>
    <dgm:pt modelId="{24CC0A82-782F-4D48-95FB-EBD428CE4A9E}" type="sibTrans" cxnId="{BCA7C86B-D5E4-8044-B96A-E171188FC63A}">
      <dgm:prSet/>
      <dgm:spPr/>
      <dgm:t>
        <a:bodyPr/>
        <a:lstStyle/>
        <a:p>
          <a:endParaRPr lang="en-US"/>
        </a:p>
      </dgm:t>
    </dgm:pt>
    <dgm:pt modelId="{29B5DAB2-7C75-E44B-856F-61BC73DF996C}" type="parTrans" cxnId="{BCA7C86B-D5E4-8044-B96A-E171188FC63A}">
      <dgm:prSet/>
      <dgm:spPr/>
      <dgm:t>
        <a:bodyPr/>
        <a:lstStyle/>
        <a:p>
          <a:endParaRPr lang="en-US"/>
        </a:p>
      </dgm:t>
    </dgm:pt>
    <dgm:pt modelId="{C1872F50-B418-6942-9B6A-EED814DBF22F}" type="pres">
      <dgm:prSet presAssocID="{B5EF557F-DDB1-D348-86F6-596AC275ED3C}" presName="Name0" presStyleCnt="0">
        <dgm:presLayoutVars>
          <dgm:dir/>
          <dgm:animLvl val="lvl"/>
          <dgm:resizeHandles val="exact"/>
        </dgm:presLayoutVars>
      </dgm:prSet>
      <dgm:spPr/>
      <dgm:t>
        <a:bodyPr/>
        <a:lstStyle/>
        <a:p>
          <a:endParaRPr lang="en-US"/>
        </a:p>
      </dgm:t>
    </dgm:pt>
    <dgm:pt modelId="{74B83C5D-4F9D-7449-9924-8174ACD91F33}" type="pres">
      <dgm:prSet presAssocID="{9B928626-8FAD-A742-8B5C-8EB2FDF32E16}" presName="linNode" presStyleCnt="0"/>
      <dgm:spPr/>
    </dgm:pt>
    <dgm:pt modelId="{CC330B01-2E45-404F-8312-F5506F0410DA}" type="pres">
      <dgm:prSet presAssocID="{9B928626-8FAD-A742-8B5C-8EB2FDF32E16}" presName="parentText" presStyleLbl="node1" presStyleIdx="0" presStyleCnt="4" custScaleX="87121" custScaleY="99461">
        <dgm:presLayoutVars>
          <dgm:chMax val="1"/>
          <dgm:bulletEnabled val="1"/>
        </dgm:presLayoutVars>
      </dgm:prSet>
      <dgm:spPr/>
      <dgm:t>
        <a:bodyPr/>
        <a:lstStyle/>
        <a:p>
          <a:endParaRPr lang="en-US"/>
        </a:p>
      </dgm:t>
    </dgm:pt>
    <dgm:pt modelId="{0317E4D6-32DE-6F45-996C-AEFDFF0224F2}" type="pres">
      <dgm:prSet presAssocID="{9B928626-8FAD-A742-8B5C-8EB2FDF32E16}" presName="descendantText" presStyleLbl="alignAccFollowNode1" presStyleIdx="0" presStyleCnt="4" custScaleY="119245">
        <dgm:presLayoutVars>
          <dgm:bulletEnabled val="1"/>
        </dgm:presLayoutVars>
      </dgm:prSet>
      <dgm:spPr/>
      <dgm:t>
        <a:bodyPr/>
        <a:lstStyle/>
        <a:p>
          <a:endParaRPr lang="en-US"/>
        </a:p>
      </dgm:t>
    </dgm:pt>
    <dgm:pt modelId="{5BA0C258-0E47-7C46-9821-06F79196D76F}" type="pres">
      <dgm:prSet presAssocID="{B63A73D0-13BF-CD4F-8A83-8AEBD60DE602}" presName="sp" presStyleCnt="0"/>
      <dgm:spPr/>
    </dgm:pt>
    <dgm:pt modelId="{E8E2F38F-8177-B240-A2E7-EECD9B038FF2}" type="pres">
      <dgm:prSet presAssocID="{75659663-85C7-2A42-AA32-224C2BE2025C}" presName="linNode" presStyleCnt="0"/>
      <dgm:spPr/>
    </dgm:pt>
    <dgm:pt modelId="{C49D3566-5FA8-7045-84CD-477B722DDCA2}" type="pres">
      <dgm:prSet presAssocID="{75659663-85C7-2A42-AA32-224C2BE2025C}" presName="parentText" presStyleLbl="node1" presStyleIdx="1" presStyleCnt="4" custScaleX="87292" custScaleY="104727">
        <dgm:presLayoutVars>
          <dgm:chMax val="1"/>
          <dgm:bulletEnabled val="1"/>
        </dgm:presLayoutVars>
      </dgm:prSet>
      <dgm:spPr/>
      <dgm:t>
        <a:bodyPr/>
        <a:lstStyle/>
        <a:p>
          <a:endParaRPr lang="en-US"/>
        </a:p>
      </dgm:t>
    </dgm:pt>
    <dgm:pt modelId="{8CF6336D-C21E-124F-A3D7-6DBEC0E912F7}" type="pres">
      <dgm:prSet presAssocID="{75659663-85C7-2A42-AA32-224C2BE2025C}" presName="descendantText" presStyleLbl="alignAccFollowNode1" presStyleIdx="1" presStyleCnt="4">
        <dgm:presLayoutVars>
          <dgm:bulletEnabled val="1"/>
        </dgm:presLayoutVars>
      </dgm:prSet>
      <dgm:spPr/>
      <dgm:t>
        <a:bodyPr/>
        <a:lstStyle/>
        <a:p>
          <a:endParaRPr lang="en-US"/>
        </a:p>
      </dgm:t>
    </dgm:pt>
    <dgm:pt modelId="{8E8C9B4D-4A19-4C40-9709-7B26178623A2}" type="pres">
      <dgm:prSet presAssocID="{24CC0A82-782F-4D48-95FB-EBD428CE4A9E}" presName="sp" presStyleCnt="0"/>
      <dgm:spPr/>
    </dgm:pt>
    <dgm:pt modelId="{ABB16E5E-3955-814B-971C-15E7599A7209}" type="pres">
      <dgm:prSet presAssocID="{62606818-C2AA-0B4C-B6EF-3E4105BA47DF}" presName="linNode" presStyleCnt="0"/>
      <dgm:spPr/>
    </dgm:pt>
    <dgm:pt modelId="{1365763A-BA29-D449-B652-7614AB0B361A}" type="pres">
      <dgm:prSet presAssocID="{62606818-C2AA-0B4C-B6EF-3E4105BA47DF}" presName="parentText" presStyleLbl="node1" presStyleIdx="2" presStyleCnt="4" custScaleX="87206" custScaleY="105276">
        <dgm:presLayoutVars>
          <dgm:chMax val="1"/>
          <dgm:bulletEnabled val="1"/>
        </dgm:presLayoutVars>
      </dgm:prSet>
      <dgm:spPr/>
      <dgm:t>
        <a:bodyPr/>
        <a:lstStyle/>
        <a:p>
          <a:endParaRPr lang="en-US"/>
        </a:p>
      </dgm:t>
    </dgm:pt>
    <dgm:pt modelId="{7DE6A4C5-E3C5-F643-8CEF-8A8F133EDBEA}" type="pres">
      <dgm:prSet presAssocID="{62606818-C2AA-0B4C-B6EF-3E4105BA47DF}" presName="descendantText" presStyleLbl="alignAccFollowNode1" presStyleIdx="2" presStyleCnt="4" custScaleY="109458">
        <dgm:presLayoutVars>
          <dgm:bulletEnabled val="1"/>
        </dgm:presLayoutVars>
      </dgm:prSet>
      <dgm:spPr/>
      <dgm:t>
        <a:bodyPr/>
        <a:lstStyle/>
        <a:p>
          <a:endParaRPr lang="en-US"/>
        </a:p>
      </dgm:t>
    </dgm:pt>
    <dgm:pt modelId="{5CA3C136-0A51-8D4C-A1F5-57C463E1E933}" type="pres">
      <dgm:prSet presAssocID="{7DC86A4E-4F8F-774E-B662-D8B7012CF62D}" presName="sp" presStyleCnt="0"/>
      <dgm:spPr/>
    </dgm:pt>
    <dgm:pt modelId="{F31CB12E-99D4-5044-8C1B-31A30A41716A}" type="pres">
      <dgm:prSet presAssocID="{D53559CE-DE36-6847-8AD5-94D53484AA54}" presName="linNode" presStyleCnt="0"/>
      <dgm:spPr/>
    </dgm:pt>
    <dgm:pt modelId="{42A87537-0DD2-EC49-86BF-A27681032515}" type="pres">
      <dgm:prSet presAssocID="{D53559CE-DE36-6847-8AD5-94D53484AA54}" presName="parentText" presStyleLbl="node1" presStyleIdx="3" presStyleCnt="4" custScaleX="87206" custScaleY="109359">
        <dgm:presLayoutVars>
          <dgm:chMax val="1"/>
          <dgm:bulletEnabled val="1"/>
        </dgm:presLayoutVars>
      </dgm:prSet>
      <dgm:spPr/>
      <dgm:t>
        <a:bodyPr/>
        <a:lstStyle/>
        <a:p>
          <a:endParaRPr lang="en-US"/>
        </a:p>
      </dgm:t>
    </dgm:pt>
    <dgm:pt modelId="{4462B8FD-6989-1A4E-B607-B1013CD53702}" type="pres">
      <dgm:prSet presAssocID="{D53559CE-DE36-6847-8AD5-94D53484AA54}" presName="descendantText" presStyleLbl="alignAccFollowNode1" presStyleIdx="3" presStyleCnt="4">
        <dgm:presLayoutVars>
          <dgm:bulletEnabled val="1"/>
        </dgm:presLayoutVars>
      </dgm:prSet>
      <dgm:spPr/>
      <dgm:t>
        <a:bodyPr/>
        <a:lstStyle/>
        <a:p>
          <a:endParaRPr lang="en-US"/>
        </a:p>
      </dgm:t>
    </dgm:pt>
  </dgm:ptLst>
  <dgm:cxnLst>
    <dgm:cxn modelId="{92E90920-BAB2-534D-891D-BA3BE0F24948}" srcId="{D53559CE-DE36-6847-8AD5-94D53484AA54}" destId="{E942C2D9-270A-5945-B7EC-B800FE73A85A}" srcOrd="0" destOrd="0" parTransId="{F0229210-5E3E-C042-82CC-13BB119A1C1B}" sibTransId="{150151D0-4705-FD4A-B634-1A2249C50A97}"/>
    <dgm:cxn modelId="{012C487D-9FDF-7943-904C-650D20F749D4}" type="presOf" srcId="{B6D13214-4B88-074E-9756-C1EC317FB944}" destId="{7DE6A4C5-E3C5-F643-8CEF-8A8F133EDBEA}" srcOrd="0" destOrd="0" presId="urn:microsoft.com/office/officeart/2005/8/layout/vList5"/>
    <dgm:cxn modelId="{5EC78CDA-98B4-254C-BE25-357CBD581773}" srcId="{B5EF557F-DDB1-D348-86F6-596AC275ED3C}" destId="{D53559CE-DE36-6847-8AD5-94D53484AA54}" srcOrd="3" destOrd="0" parTransId="{58215344-0046-2A4B-884C-5D019BA0E0E3}" sibTransId="{D5C48FEE-5743-784A-B78E-E162B37E4FA5}"/>
    <dgm:cxn modelId="{60E6B441-8F32-054A-8D02-5AC89D227ADE}" type="presOf" srcId="{9B928626-8FAD-A742-8B5C-8EB2FDF32E16}" destId="{CC330B01-2E45-404F-8312-F5506F0410DA}" srcOrd="0" destOrd="0" presId="urn:microsoft.com/office/officeart/2005/8/layout/vList5"/>
    <dgm:cxn modelId="{5A05499E-E584-CD4A-A304-C22C5A51B367}" srcId="{9B928626-8FAD-A742-8B5C-8EB2FDF32E16}" destId="{CB9358B1-C458-2745-8208-406035678CAB}" srcOrd="1" destOrd="0" parTransId="{FF327152-E876-534F-BA8E-CAFAE1AD8A01}" sibTransId="{01A69E3A-797B-2B49-816B-CCED9841AD63}"/>
    <dgm:cxn modelId="{A30A5A4D-C8C0-D54C-A87C-0EBE56A754A5}" type="presOf" srcId="{65140362-29FE-A54C-AE8D-6165DE7C2A83}" destId="{0317E4D6-32DE-6F45-996C-AEFDFF0224F2}" srcOrd="0" destOrd="2" presId="urn:microsoft.com/office/officeart/2005/8/layout/vList5"/>
    <dgm:cxn modelId="{C284630C-C99B-B54F-96DA-474A2CE65673}" srcId="{9B928626-8FAD-A742-8B5C-8EB2FDF32E16}" destId="{65140362-29FE-A54C-AE8D-6165DE7C2A83}" srcOrd="2" destOrd="0" parTransId="{FC2F7B3A-A4C5-EA47-9C6F-5136B1FF5596}" sibTransId="{0A8D2CFA-CCB5-B143-8A75-7FFCDF74E902}"/>
    <dgm:cxn modelId="{29A91F7F-7B8F-BA42-9E42-824BE9F7B965}" type="presOf" srcId="{75659663-85C7-2A42-AA32-224C2BE2025C}" destId="{C49D3566-5FA8-7045-84CD-477B722DDCA2}" srcOrd="0" destOrd="0" presId="urn:microsoft.com/office/officeart/2005/8/layout/vList5"/>
    <dgm:cxn modelId="{BCA7C86B-D5E4-8044-B96A-E171188FC63A}" srcId="{B5EF557F-DDB1-D348-86F6-596AC275ED3C}" destId="{75659663-85C7-2A42-AA32-224C2BE2025C}" srcOrd="1" destOrd="0" parTransId="{29B5DAB2-7C75-E44B-856F-61BC73DF996C}" sibTransId="{24CC0A82-782F-4D48-95FB-EBD428CE4A9E}"/>
    <dgm:cxn modelId="{500B87C6-861F-4948-A1CD-5B96AA6E204C}" type="presOf" srcId="{D53559CE-DE36-6847-8AD5-94D53484AA54}" destId="{42A87537-0DD2-EC49-86BF-A27681032515}" srcOrd="0" destOrd="0" presId="urn:microsoft.com/office/officeart/2005/8/layout/vList5"/>
    <dgm:cxn modelId="{CF9D81F9-9F43-C64B-BA85-C474FD966994}" srcId="{62606818-C2AA-0B4C-B6EF-3E4105BA47DF}" destId="{B6D13214-4B88-074E-9756-C1EC317FB944}" srcOrd="0" destOrd="0" parTransId="{43F7927D-281E-EB44-B53C-9A557FB4DC51}" sibTransId="{6C06C7F8-2295-2748-BEB9-080F0685A3B5}"/>
    <dgm:cxn modelId="{A66A8535-AEBD-8B49-8383-F959E0A31A29}" srcId="{B5EF557F-DDB1-D348-86F6-596AC275ED3C}" destId="{9B928626-8FAD-A742-8B5C-8EB2FDF32E16}" srcOrd="0" destOrd="0" parTransId="{2BACA997-E7FF-E946-ACD5-F6751162F394}" sibTransId="{B63A73D0-13BF-CD4F-8A83-8AEBD60DE602}"/>
    <dgm:cxn modelId="{9E7D8716-E264-7248-B6F6-4968C2119D71}" srcId="{D53559CE-DE36-6847-8AD5-94D53484AA54}" destId="{E923718A-E38A-BF4F-99A7-ED3020BF3D23}" srcOrd="1" destOrd="0" parTransId="{F6813B80-FCF9-404B-B4D3-98CEF983D771}" sibTransId="{E389D98C-F18E-0545-8EFD-3B3CCDFE4DD5}"/>
    <dgm:cxn modelId="{8A0076A2-E4D5-7D4E-9344-9BFCF527CAE1}" type="presOf" srcId="{B5EF557F-DDB1-D348-86F6-596AC275ED3C}" destId="{C1872F50-B418-6942-9B6A-EED814DBF22F}" srcOrd="0" destOrd="0" presId="urn:microsoft.com/office/officeart/2005/8/layout/vList5"/>
    <dgm:cxn modelId="{EC51A7E2-6B0B-7E4B-9D8C-8E5879D1C1E8}" srcId="{75659663-85C7-2A42-AA32-224C2BE2025C}" destId="{015D0596-6A2B-7F47-ABAD-2413FD582736}" srcOrd="0" destOrd="0" parTransId="{75A4EB6B-13FB-694C-9A9D-97C974225BB1}" sibTransId="{4FA5EA9B-1CFB-404E-8702-B484D76CB4C5}"/>
    <dgm:cxn modelId="{26A7AA22-4284-3148-9746-E5CDFDD4C279}" type="presOf" srcId="{015D0596-6A2B-7F47-ABAD-2413FD582736}" destId="{8CF6336D-C21E-124F-A3D7-6DBEC0E912F7}" srcOrd="0" destOrd="0" presId="urn:microsoft.com/office/officeart/2005/8/layout/vList5"/>
    <dgm:cxn modelId="{6C3CC027-AF1D-694F-BEC3-9E4C12587C99}" type="presOf" srcId="{E923718A-E38A-BF4F-99A7-ED3020BF3D23}" destId="{4462B8FD-6989-1A4E-B607-B1013CD53702}" srcOrd="0" destOrd="1" presId="urn:microsoft.com/office/officeart/2005/8/layout/vList5"/>
    <dgm:cxn modelId="{4A8A5615-C7A9-CA43-A941-E5BB0E1C57CC}" type="presOf" srcId="{5B1E9BC7-A4B7-3E4F-B7FD-A4BD12B11270}" destId="{0317E4D6-32DE-6F45-996C-AEFDFF0224F2}" srcOrd="0" destOrd="0" presId="urn:microsoft.com/office/officeart/2005/8/layout/vList5"/>
    <dgm:cxn modelId="{CAC310C9-F40A-0343-9DBB-02C0288323B1}" type="presOf" srcId="{E942C2D9-270A-5945-B7EC-B800FE73A85A}" destId="{4462B8FD-6989-1A4E-B607-B1013CD53702}" srcOrd="0" destOrd="0" presId="urn:microsoft.com/office/officeart/2005/8/layout/vList5"/>
    <dgm:cxn modelId="{BAF39E8B-A725-8943-A700-C15F521189F2}" type="presOf" srcId="{62606818-C2AA-0B4C-B6EF-3E4105BA47DF}" destId="{1365763A-BA29-D449-B652-7614AB0B361A}" srcOrd="0" destOrd="0" presId="urn:microsoft.com/office/officeart/2005/8/layout/vList5"/>
    <dgm:cxn modelId="{E735F7A9-472D-7144-8467-CAAF954D7605}" type="presOf" srcId="{CB9358B1-C458-2745-8208-406035678CAB}" destId="{0317E4D6-32DE-6F45-996C-AEFDFF0224F2}" srcOrd="0" destOrd="1" presId="urn:microsoft.com/office/officeart/2005/8/layout/vList5"/>
    <dgm:cxn modelId="{A91E9F5D-F083-8340-A95C-CF549EA03C92}" srcId="{9B928626-8FAD-A742-8B5C-8EB2FDF32E16}" destId="{5B1E9BC7-A4B7-3E4F-B7FD-A4BD12B11270}" srcOrd="0" destOrd="0" parTransId="{6D11F33C-0449-4A43-B646-ADBBA4CF9771}" sibTransId="{694916B2-27AF-8C43-8912-1B23DBD00CFD}"/>
    <dgm:cxn modelId="{10F3CB79-DAB7-B04F-A455-9DD8614F7669}" srcId="{B5EF557F-DDB1-D348-86F6-596AC275ED3C}" destId="{62606818-C2AA-0B4C-B6EF-3E4105BA47DF}" srcOrd="2" destOrd="0" parTransId="{6D34873D-2108-004E-B96F-595C47489B4F}" sibTransId="{7DC86A4E-4F8F-774E-B662-D8B7012CF62D}"/>
    <dgm:cxn modelId="{40CCFA45-12E9-684B-8CCD-2E10A71930D0}" type="presParOf" srcId="{C1872F50-B418-6942-9B6A-EED814DBF22F}" destId="{74B83C5D-4F9D-7449-9924-8174ACD91F33}" srcOrd="0" destOrd="0" presId="urn:microsoft.com/office/officeart/2005/8/layout/vList5"/>
    <dgm:cxn modelId="{D9B04700-DC5C-CD43-9598-3FFFE5AC00F0}" type="presParOf" srcId="{74B83C5D-4F9D-7449-9924-8174ACD91F33}" destId="{CC330B01-2E45-404F-8312-F5506F0410DA}" srcOrd="0" destOrd="0" presId="urn:microsoft.com/office/officeart/2005/8/layout/vList5"/>
    <dgm:cxn modelId="{015C39D5-7FCE-274F-A493-3BF7726E9A53}" type="presParOf" srcId="{74B83C5D-4F9D-7449-9924-8174ACD91F33}" destId="{0317E4D6-32DE-6F45-996C-AEFDFF0224F2}" srcOrd="1" destOrd="0" presId="urn:microsoft.com/office/officeart/2005/8/layout/vList5"/>
    <dgm:cxn modelId="{2F1CFA65-8094-4842-B22E-ABC9BF506398}" type="presParOf" srcId="{C1872F50-B418-6942-9B6A-EED814DBF22F}" destId="{5BA0C258-0E47-7C46-9821-06F79196D76F}" srcOrd="1" destOrd="0" presId="urn:microsoft.com/office/officeart/2005/8/layout/vList5"/>
    <dgm:cxn modelId="{937EF0B4-E3AA-4247-B05E-B48A941688D2}" type="presParOf" srcId="{C1872F50-B418-6942-9B6A-EED814DBF22F}" destId="{E8E2F38F-8177-B240-A2E7-EECD9B038FF2}" srcOrd="2" destOrd="0" presId="urn:microsoft.com/office/officeart/2005/8/layout/vList5"/>
    <dgm:cxn modelId="{04E8CCFD-61FC-FD4D-91A9-87E5BD55F633}" type="presParOf" srcId="{E8E2F38F-8177-B240-A2E7-EECD9B038FF2}" destId="{C49D3566-5FA8-7045-84CD-477B722DDCA2}" srcOrd="0" destOrd="0" presId="urn:microsoft.com/office/officeart/2005/8/layout/vList5"/>
    <dgm:cxn modelId="{84E9A8E2-0C49-6B43-9BF9-140DB30110D0}" type="presParOf" srcId="{E8E2F38F-8177-B240-A2E7-EECD9B038FF2}" destId="{8CF6336D-C21E-124F-A3D7-6DBEC0E912F7}" srcOrd="1" destOrd="0" presId="urn:microsoft.com/office/officeart/2005/8/layout/vList5"/>
    <dgm:cxn modelId="{1255410F-7D14-7F40-9E18-9876B8A56815}" type="presParOf" srcId="{C1872F50-B418-6942-9B6A-EED814DBF22F}" destId="{8E8C9B4D-4A19-4C40-9709-7B26178623A2}" srcOrd="3" destOrd="0" presId="urn:microsoft.com/office/officeart/2005/8/layout/vList5"/>
    <dgm:cxn modelId="{1D617DDD-791F-C54D-A2CE-DC0939939D3A}" type="presParOf" srcId="{C1872F50-B418-6942-9B6A-EED814DBF22F}" destId="{ABB16E5E-3955-814B-971C-15E7599A7209}" srcOrd="4" destOrd="0" presId="urn:microsoft.com/office/officeart/2005/8/layout/vList5"/>
    <dgm:cxn modelId="{6E143CF6-5FB4-384F-A09D-49EB99193A68}" type="presParOf" srcId="{ABB16E5E-3955-814B-971C-15E7599A7209}" destId="{1365763A-BA29-D449-B652-7614AB0B361A}" srcOrd="0" destOrd="0" presId="urn:microsoft.com/office/officeart/2005/8/layout/vList5"/>
    <dgm:cxn modelId="{86F2A7EB-C541-5E4C-85B9-388B5DF45B6C}" type="presParOf" srcId="{ABB16E5E-3955-814B-971C-15E7599A7209}" destId="{7DE6A4C5-E3C5-F643-8CEF-8A8F133EDBEA}" srcOrd="1" destOrd="0" presId="urn:microsoft.com/office/officeart/2005/8/layout/vList5"/>
    <dgm:cxn modelId="{D16A54D5-F5DE-CB4A-A1F1-E9140FD8418F}" type="presParOf" srcId="{C1872F50-B418-6942-9B6A-EED814DBF22F}" destId="{5CA3C136-0A51-8D4C-A1F5-57C463E1E933}" srcOrd="5" destOrd="0" presId="urn:microsoft.com/office/officeart/2005/8/layout/vList5"/>
    <dgm:cxn modelId="{3F277CBE-670C-9A4E-9833-C8440DBFFDB3}" type="presParOf" srcId="{C1872F50-B418-6942-9B6A-EED814DBF22F}" destId="{F31CB12E-99D4-5044-8C1B-31A30A41716A}" srcOrd="6" destOrd="0" presId="urn:microsoft.com/office/officeart/2005/8/layout/vList5"/>
    <dgm:cxn modelId="{01C77922-C517-B64A-83AF-CE33FA7456A1}" type="presParOf" srcId="{F31CB12E-99D4-5044-8C1B-31A30A41716A}" destId="{42A87537-0DD2-EC49-86BF-A27681032515}" srcOrd="0" destOrd="0" presId="urn:microsoft.com/office/officeart/2005/8/layout/vList5"/>
    <dgm:cxn modelId="{115F1E77-F9C8-6346-8E22-B29A5EE425FB}" type="presParOf" srcId="{F31CB12E-99D4-5044-8C1B-31A30A41716A}" destId="{4462B8FD-6989-1A4E-B607-B1013CD537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E428A-2D23-4DFE-ABBE-7BF4DF383719}">
      <dsp:nvSpPr>
        <dsp:cNvPr id="0" name=""/>
        <dsp:cNvSpPr/>
      </dsp:nvSpPr>
      <dsp:spPr>
        <a:xfrm>
          <a:off x="2493" y="393120"/>
          <a:ext cx="2431033" cy="901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Calibri"/>
              <a:cs typeface="Calibri"/>
            </a:rPr>
            <a:t>Plans Required to Provide</a:t>
          </a:r>
          <a:endParaRPr lang="en-US" sz="2500" kern="1200" dirty="0">
            <a:latin typeface="Calibri"/>
            <a:cs typeface="Calibri"/>
          </a:endParaRPr>
        </a:p>
      </dsp:txBody>
      <dsp:txXfrm>
        <a:off x="2493" y="393120"/>
        <a:ext cx="2431033" cy="901421"/>
      </dsp:txXfrm>
    </dsp:sp>
    <dsp:sp modelId="{DF82F1B3-F120-4952-A3A0-1FE4BB36561F}">
      <dsp:nvSpPr>
        <dsp:cNvPr id="0" name=""/>
        <dsp:cNvSpPr/>
      </dsp:nvSpPr>
      <dsp:spPr>
        <a:xfrm>
          <a:off x="2493" y="1294542"/>
          <a:ext cx="2431033" cy="2676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a:cs typeface="Calibri"/>
            </a:rPr>
            <a:t>Medicare A, B, D</a:t>
          </a:r>
          <a:endParaRPr lang="en-US" sz="2000" kern="1200" dirty="0">
            <a:latin typeface="Calibri"/>
            <a:cs typeface="Calibri"/>
          </a:endParaRPr>
        </a:p>
        <a:p>
          <a:pPr marL="228600" lvl="1" indent="-228600" algn="l" defTabSz="889000">
            <a:lnSpc>
              <a:spcPct val="90000"/>
            </a:lnSpc>
            <a:spcBef>
              <a:spcPct val="0"/>
            </a:spcBef>
            <a:spcAft>
              <a:spcPct val="15000"/>
            </a:spcAft>
            <a:buChar char="••"/>
          </a:pPr>
          <a:r>
            <a:rPr lang="en-US" sz="2000" kern="1200" dirty="0" err="1" smtClean="0">
              <a:latin typeface="Calibri"/>
              <a:cs typeface="Calibri"/>
            </a:rPr>
            <a:t>Medi</a:t>
          </a:r>
          <a:r>
            <a:rPr lang="en-US" sz="2000" kern="1200" dirty="0" smtClean="0">
              <a:latin typeface="Calibri"/>
              <a:cs typeface="Calibri"/>
            </a:rPr>
            <a:t>-Cal services including LTSS</a:t>
          </a:r>
          <a:endParaRPr lang="en-US" sz="2000" kern="1200" dirty="0">
            <a:latin typeface="Calibri"/>
            <a:cs typeface="Calibri"/>
          </a:endParaRPr>
        </a:p>
        <a:p>
          <a:pPr marL="457200" lvl="2" indent="-228600" algn="l" defTabSz="889000">
            <a:lnSpc>
              <a:spcPct val="90000"/>
            </a:lnSpc>
            <a:spcBef>
              <a:spcPct val="0"/>
            </a:spcBef>
            <a:spcAft>
              <a:spcPct val="15000"/>
            </a:spcAft>
            <a:buChar char="••"/>
          </a:pPr>
          <a:r>
            <a:rPr lang="en-US" sz="2000" kern="1200" dirty="0" smtClean="0">
              <a:latin typeface="Calibri"/>
              <a:cs typeface="Calibri"/>
            </a:rPr>
            <a:t>IHSS, CBAS, SNF, MSSP</a:t>
          </a:r>
          <a:endParaRPr lang="en-US" sz="2000" kern="1200" dirty="0">
            <a:latin typeface="Calibri"/>
            <a:cs typeface="Calibri"/>
          </a:endParaRPr>
        </a:p>
        <a:p>
          <a:pPr marL="228600" lvl="1" indent="-228600" algn="l" defTabSz="889000">
            <a:lnSpc>
              <a:spcPct val="90000"/>
            </a:lnSpc>
            <a:spcBef>
              <a:spcPct val="0"/>
            </a:spcBef>
            <a:spcAft>
              <a:spcPct val="15000"/>
            </a:spcAft>
            <a:buChar char="••"/>
          </a:pPr>
          <a:r>
            <a:rPr lang="en-US" sz="2000" kern="1200" dirty="0" smtClean="0">
              <a:latin typeface="Calibri"/>
              <a:cs typeface="Calibri"/>
            </a:rPr>
            <a:t>Vision and Transportation</a:t>
          </a:r>
          <a:endParaRPr lang="en-US" sz="2000" kern="1200" dirty="0">
            <a:latin typeface="Calibri"/>
            <a:cs typeface="Calibri"/>
          </a:endParaRPr>
        </a:p>
        <a:p>
          <a:pPr marL="228600" lvl="1" indent="-228600" algn="l" defTabSz="889000">
            <a:lnSpc>
              <a:spcPct val="90000"/>
            </a:lnSpc>
            <a:spcBef>
              <a:spcPct val="0"/>
            </a:spcBef>
            <a:spcAft>
              <a:spcPct val="15000"/>
            </a:spcAft>
            <a:buChar char="••"/>
          </a:pPr>
          <a:r>
            <a:rPr lang="en-US" sz="2000" kern="1200" dirty="0" smtClean="0">
              <a:latin typeface="Calibri"/>
              <a:cs typeface="Calibri"/>
            </a:rPr>
            <a:t>Care Coordination</a:t>
          </a:r>
          <a:endParaRPr lang="en-US" sz="2000" kern="1200" dirty="0">
            <a:latin typeface="Calibri"/>
            <a:cs typeface="Calibri"/>
          </a:endParaRPr>
        </a:p>
      </dsp:txBody>
      <dsp:txXfrm>
        <a:off x="2493" y="1294542"/>
        <a:ext cx="2431033" cy="2676375"/>
      </dsp:txXfrm>
    </dsp:sp>
    <dsp:sp modelId="{83B9D588-EE88-48C0-8493-C03FB7109FA1}">
      <dsp:nvSpPr>
        <dsp:cNvPr id="0" name=""/>
        <dsp:cNvSpPr/>
      </dsp:nvSpPr>
      <dsp:spPr>
        <a:xfrm>
          <a:off x="2773870" y="393120"/>
          <a:ext cx="2431033" cy="901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Calibri"/>
              <a:cs typeface="Calibri"/>
            </a:rPr>
            <a:t>Care Plan Option Services</a:t>
          </a:r>
          <a:endParaRPr lang="en-US" sz="2500" kern="1200" dirty="0">
            <a:latin typeface="Calibri"/>
            <a:cs typeface="Calibri"/>
          </a:endParaRPr>
        </a:p>
      </dsp:txBody>
      <dsp:txXfrm>
        <a:off x="2773870" y="393120"/>
        <a:ext cx="2431033" cy="901421"/>
      </dsp:txXfrm>
    </dsp:sp>
    <dsp:sp modelId="{7D439223-6CF1-402C-B1D4-31BE39858D58}">
      <dsp:nvSpPr>
        <dsp:cNvPr id="0" name=""/>
        <dsp:cNvSpPr/>
      </dsp:nvSpPr>
      <dsp:spPr>
        <a:xfrm>
          <a:off x="2773870" y="1294542"/>
          <a:ext cx="2431033" cy="2676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a:cs typeface="Calibri"/>
            </a:rPr>
            <a:t>HCBS waiver like services</a:t>
          </a:r>
          <a:endParaRPr lang="en-US" sz="2000" kern="1200" dirty="0">
            <a:latin typeface="Calibri"/>
            <a:cs typeface="Calibri"/>
          </a:endParaRPr>
        </a:p>
        <a:p>
          <a:pPr marL="228600" lvl="1" indent="-228600" algn="l" defTabSz="889000">
            <a:lnSpc>
              <a:spcPct val="90000"/>
            </a:lnSpc>
            <a:spcBef>
              <a:spcPct val="0"/>
            </a:spcBef>
            <a:spcAft>
              <a:spcPct val="15000"/>
            </a:spcAft>
            <a:buChar char="••"/>
          </a:pPr>
          <a:r>
            <a:rPr lang="en-US" sz="2000" kern="1200" dirty="0" smtClean="0">
              <a:latin typeface="Calibri"/>
              <a:cs typeface="Calibri"/>
            </a:rPr>
            <a:t>Extra IHSS like services</a:t>
          </a:r>
          <a:endParaRPr lang="en-US" sz="2000" kern="1200" dirty="0">
            <a:latin typeface="Calibri"/>
            <a:cs typeface="Calibri"/>
          </a:endParaRPr>
        </a:p>
      </dsp:txBody>
      <dsp:txXfrm>
        <a:off x="2773870" y="1294542"/>
        <a:ext cx="2431033" cy="2676375"/>
      </dsp:txXfrm>
    </dsp:sp>
    <dsp:sp modelId="{4B4609E0-770E-481F-9775-22BA8D0368EA}">
      <dsp:nvSpPr>
        <dsp:cNvPr id="0" name=""/>
        <dsp:cNvSpPr/>
      </dsp:nvSpPr>
      <dsp:spPr>
        <a:xfrm>
          <a:off x="5545248" y="393120"/>
          <a:ext cx="2431033" cy="9014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Calibri"/>
              <a:cs typeface="Calibri"/>
            </a:rPr>
            <a:t>Provided Outside of Plan</a:t>
          </a:r>
          <a:endParaRPr lang="en-US" sz="2500" kern="1200" dirty="0">
            <a:latin typeface="Calibri"/>
            <a:cs typeface="Calibri"/>
          </a:endParaRPr>
        </a:p>
      </dsp:txBody>
      <dsp:txXfrm>
        <a:off x="5545248" y="393120"/>
        <a:ext cx="2431033" cy="901421"/>
      </dsp:txXfrm>
    </dsp:sp>
    <dsp:sp modelId="{61E75867-46DA-40FC-9FC5-F3F5FF61C319}">
      <dsp:nvSpPr>
        <dsp:cNvPr id="0" name=""/>
        <dsp:cNvSpPr/>
      </dsp:nvSpPr>
      <dsp:spPr>
        <a:xfrm>
          <a:off x="5545248" y="1294542"/>
          <a:ext cx="2431033" cy="26763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a:cs typeface="Calibri"/>
            </a:rPr>
            <a:t>Specialty mental health services</a:t>
          </a:r>
          <a:endParaRPr lang="en-US" sz="2000" kern="1200" dirty="0">
            <a:latin typeface="Calibri"/>
            <a:cs typeface="Calibri"/>
          </a:endParaRPr>
        </a:p>
        <a:p>
          <a:pPr marL="228600" lvl="1" indent="-228600" algn="l" defTabSz="889000">
            <a:lnSpc>
              <a:spcPct val="90000"/>
            </a:lnSpc>
            <a:spcBef>
              <a:spcPct val="0"/>
            </a:spcBef>
            <a:spcAft>
              <a:spcPct val="15000"/>
            </a:spcAft>
            <a:buChar char="••"/>
          </a:pPr>
          <a:r>
            <a:rPr lang="en-US" sz="2000" kern="1200" dirty="0" smtClean="0">
              <a:latin typeface="Calibri"/>
              <a:cs typeface="Calibri"/>
            </a:rPr>
            <a:t>Behavioral health Drug </a:t>
          </a:r>
          <a:r>
            <a:rPr lang="en-US" sz="2000" kern="1200" dirty="0" err="1" smtClean="0">
              <a:latin typeface="Calibri"/>
              <a:cs typeface="Calibri"/>
            </a:rPr>
            <a:t>Medi</a:t>
          </a:r>
          <a:r>
            <a:rPr lang="en-US" sz="2000" kern="1200" dirty="0" smtClean="0">
              <a:latin typeface="Calibri"/>
              <a:cs typeface="Calibri"/>
            </a:rPr>
            <a:t>-Cal benefits</a:t>
          </a:r>
          <a:endParaRPr lang="en-US" sz="2000" kern="1200" dirty="0">
            <a:latin typeface="Calibri"/>
            <a:cs typeface="Calibri"/>
          </a:endParaRPr>
        </a:p>
      </dsp:txBody>
      <dsp:txXfrm>
        <a:off x="5545248" y="1294542"/>
        <a:ext cx="2431033" cy="267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7E02802C-3CAD-4232-8C38-B500CF083AE2}" type="datetimeFigureOut">
              <a:rPr lang="en-US" smtClean="0"/>
              <a:pPr/>
              <a:t>8/23/13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60E86CB9-A77D-4CC2-8BFB-BF8EBC27B46D}" type="slidenum">
              <a:rPr lang="en-US" smtClean="0"/>
              <a:pPr/>
              <a:t>‹#›</a:t>
            </a:fld>
            <a:endParaRPr lang="en-US" dirty="0"/>
          </a:p>
        </p:txBody>
      </p:sp>
    </p:spTree>
    <p:extLst>
      <p:ext uri="{BB962C8B-B14F-4D97-AF65-F5344CB8AC3E}">
        <p14:creationId xmlns:p14="http://schemas.microsoft.com/office/powerpoint/2010/main" val="148212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4216CF5C-F791-4EEA-AF1E-C269CD61FD3F}" type="datetimeFigureOut">
              <a:rPr lang="en-US" smtClean="0"/>
              <a:pPr/>
              <a:t>8/23/13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A9536A3F-F6E2-477D-A0B6-8B0F84CB8606}" type="slidenum">
              <a:rPr lang="en-US" smtClean="0"/>
              <a:pPr/>
              <a:t>‹#›</a:t>
            </a:fld>
            <a:endParaRPr lang="en-US" dirty="0"/>
          </a:p>
        </p:txBody>
      </p:sp>
    </p:spTree>
    <p:extLst>
      <p:ext uri="{BB962C8B-B14F-4D97-AF65-F5344CB8AC3E}">
        <p14:creationId xmlns:p14="http://schemas.microsoft.com/office/powerpoint/2010/main" val="40068469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7AAC11-9095-45F5-BD08-1CFC9222D840}" type="slidenum">
              <a:rPr lang="en-US" smtClean="0">
                <a:solidFill>
                  <a:prstClr val="black"/>
                </a:solidFill>
                <a:latin typeface="Calibri"/>
              </a:rPr>
              <a:pPr>
                <a:defRPr/>
              </a:pPr>
              <a:t>1</a:t>
            </a:fld>
            <a:endParaRPr lang="en-US"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12</a:t>
            </a:fld>
            <a:endParaRPr lang="en-US" dirty="0"/>
          </a:p>
        </p:txBody>
      </p:sp>
    </p:spTree>
    <p:extLst>
      <p:ext uri="{BB962C8B-B14F-4D97-AF65-F5344CB8AC3E}">
        <p14:creationId xmlns:p14="http://schemas.microsoft.com/office/powerpoint/2010/main" val="394462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14</a:t>
            </a:fld>
            <a:endParaRPr lang="en-US" dirty="0"/>
          </a:p>
        </p:txBody>
      </p:sp>
    </p:spTree>
    <p:extLst>
      <p:ext uri="{BB962C8B-B14F-4D97-AF65-F5344CB8AC3E}">
        <p14:creationId xmlns:p14="http://schemas.microsoft.com/office/powerpoint/2010/main" val="392325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16</a:t>
            </a:fld>
            <a:endParaRPr lang="en-US" dirty="0"/>
          </a:p>
        </p:txBody>
      </p:sp>
    </p:spTree>
    <p:extLst>
      <p:ext uri="{BB962C8B-B14F-4D97-AF65-F5344CB8AC3E}">
        <p14:creationId xmlns:p14="http://schemas.microsoft.com/office/powerpoint/2010/main" val="2573268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17</a:t>
            </a:fld>
            <a:endParaRPr lang="en-US" dirty="0"/>
          </a:p>
        </p:txBody>
      </p:sp>
    </p:spTree>
    <p:extLst>
      <p:ext uri="{BB962C8B-B14F-4D97-AF65-F5344CB8AC3E}">
        <p14:creationId xmlns:p14="http://schemas.microsoft.com/office/powerpoint/2010/main" val="394462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23</a:t>
            </a:fld>
            <a:endParaRPr lang="en-US" dirty="0"/>
          </a:p>
        </p:txBody>
      </p:sp>
    </p:spTree>
    <p:extLst>
      <p:ext uri="{BB962C8B-B14F-4D97-AF65-F5344CB8AC3E}">
        <p14:creationId xmlns:p14="http://schemas.microsoft.com/office/powerpoint/2010/main" val="371032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24</a:t>
            </a:fld>
            <a:endParaRPr lang="en-US" dirty="0"/>
          </a:p>
        </p:txBody>
      </p:sp>
    </p:spTree>
    <p:extLst>
      <p:ext uri="{BB962C8B-B14F-4D97-AF65-F5344CB8AC3E}">
        <p14:creationId xmlns:p14="http://schemas.microsoft.com/office/powerpoint/2010/main" val="371032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25</a:t>
            </a:fld>
            <a:endParaRPr lang="en-US" dirty="0"/>
          </a:p>
        </p:txBody>
      </p:sp>
    </p:spTree>
    <p:extLst>
      <p:ext uri="{BB962C8B-B14F-4D97-AF65-F5344CB8AC3E}">
        <p14:creationId xmlns:p14="http://schemas.microsoft.com/office/powerpoint/2010/main" val="112544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26</a:t>
            </a:fld>
            <a:endParaRPr lang="en-US" dirty="0"/>
          </a:p>
        </p:txBody>
      </p:sp>
    </p:spTree>
    <p:extLst>
      <p:ext uri="{BB962C8B-B14F-4D97-AF65-F5344CB8AC3E}">
        <p14:creationId xmlns:p14="http://schemas.microsoft.com/office/powerpoint/2010/main" val="113808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29</a:t>
            </a:fld>
            <a:endParaRPr lang="en-US" dirty="0"/>
          </a:p>
        </p:txBody>
      </p:sp>
    </p:spTree>
    <p:extLst>
      <p:ext uri="{BB962C8B-B14F-4D97-AF65-F5344CB8AC3E}">
        <p14:creationId xmlns:p14="http://schemas.microsoft.com/office/powerpoint/2010/main" val="1332342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30</a:t>
            </a:fld>
            <a:endParaRPr lang="en-US" dirty="0"/>
          </a:p>
        </p:txBody>
      </p:sp>
    </p:spTree>
    <p:extLst>
      <p:ext uri="{BB962C8B-B14F-4D97-AF65-F5344CB8AC3E}">
        <p14:creationId xmlns:p14="http://schemas.microsoft.com/office/powerpoint/2010/main" val="162488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Basics</a:t>
            </a:r>
            <a:r>
              <a:rPr lang="en-US" baseline="0" dirty="0" smtClean="0"/>
              <a:t> training:</a:t>
            </a:r>
          </a:p>
          <a:p>
            <a:r>
              <a:rPr lang="en-US" baseline="0" dirty="0" smtClean="0"/>
              <a:t>Focus on What, Who, Where, When, and Why</a:t>
            </a:r>
          </a:p>
          <a:p>
            <a:endParaRPr lang="en-US" baseline="0" dirty="0" smtClean="0"/>
          </a:p>
          <a:p>
            <a:r>
              <a:rPr lang="en-US" baseline="0" dirty="0" smtClean="0"/>
              <a:t>In a nutshell: The CCI is a new state program that changes the delivery of </a:t>
            </a:r>
            <a:r>
              <a:rPr lang="en-US" baseline="0" dirty="0" err="1" smtClean="0"/>
              <a:t>Medi</a:t>
            </a:r>
            <a:r>
              <a:rPr lang="en-US" baseline="0" dirty="0" smtClean="0"/>
              <a:t>-Cal, Long term supports and services, and Medicare to dual </a:t>
            </a:r>
            <a:r>
              <a:rPr lang="en-US" baseline="0" dirty="0" err="1" smtClean="0"/>
              <a:t>eligibles</a:t>
            </a:r>
            <a:r>
              <a:rPr lang="en-US" baseline="0" dirty="0" smtClean="0"/>
              <a:t> and seniors and persons with disabilities living in eight California counties, which is set to begin no sooner than April 1, 2014, aimed at coordinating care and reducing health care spending.  </a:t>
            </a:r>
          </a:p>
          <a:p>
            <a:endParaRPr lang="en-US" baseline="0" dirty="0" smtClean="0"/>
          </a:p>
          <a:p>
            <a:r>
              <a:rPr lang="en-US" baseline="0" dirty="0" smtClean="0"/>
              <a:t>Point out that the date is now April 1, 2014 – DHCS made this decision last week.  </a:t>
            </a:r>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4</a:t>
            </a:fld>
            <a:endParaRPr lang="en-US" dirty="0"/>
          </a:p>
        </p:txBody>
      </p:sp>
    </p:spTree>
    <p:extLst>
      <p:ext uri="{BB962C8B-B14F-4D97-AF65-F5344CB8AC3E}">
        <p14:creationId xmlns:p14="http://schemas.microsoft.com/office/powerpoint/2010/main" val="3390184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31</a:t>
            </a:fld>
            <a:endParaRPr lang="en-US" dirty="0"/>
          </a:p>
        </p:txBody>
      </p:sp>
    </p:spTree>
    <p:extLst>
      <p:ext uri="{BB962C8B-B14F-4D97-AF65-F5344CB8AC3E}">
        <p14:creationId xmlns:p14="http://schemas.microsoft.com/office/powerpoint/2010/main" val="162488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32</a:t>
            </a:fld>
            <a:endParaRPr lang="en-US" dirty="0"/>
          </a:p>
        </p:txBody>
      </p:sp>
    </p:spTree>
    <p:extLst>
      <p:ext uri="{BB962C8B-B14F-4D97-AF65-F5344CB8AC3E}">
        <p14:creationId xmlns:p14="http://schemas.microsoft.com/office/powerpoint/2010/main" val="1624886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9536A3F-F6E2-477D-A0B6-8B0F84CB8606}" type="slidenum">
              <a:rPr lang="en-US" smtClean="0"/>
              <a:pPr/>
              <a:t>33</a:t>
            </a:fld>
            <a:endParaRPr lang="en-US" dirty="0"/>
          </a:p>
        </p:txBody>
      </p:sp>
    </p:spTree>
    <p:extLst>
      <p:ext uri="{BB962C8B-B14F-4D97-AF65-F5344CB8AC3E}">
        <p14:creationId xmlns:p14="http://schemas.microsoft.com/office/powerpoint/2010/main" val="1624886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34</a:t>
            </a:fld>
            <a:endParaRPr lang="en-US" dirty="0"/>
          </a:p>
        </p:txBody>
      </p:sp>
    </p:spTree>
    <p:extLst>
      <p:ext uri="{BB962C8B-B14F-4D97-AF65-F5344CB8AC3E}">
        <p14:creationId xmlns:p14="http://schemas.microsoft.com/office/powerpoint/2010/main" val="351862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LTSS – define</a:t>
            </a:r>
            <a:r>
              <a:rPr lang="en-US" baseline="0" dirty="0" smtClean="0"/>
              <a:t> </a:t>
            </a:r>
          </a:p>
          <a:p>
            <a:r>
              <a:rPr lang="en-US" baseline="0" dirty="0" smtClean="0"/>
              <a:t>IHSS – In Home Supportive Services – a </a:t>
            </a:r>
            <a:r>
              <a:rPr lang="en-US" baseline="0" dirty="0" err="1" smtClean="0"/>
              <a:t>Medi</a:t>
            </a:r>
            <a:r>
              <a:rPr lang="en-US" baseline="0" dirty="0" smtClean="0"/>
              <a:t>-Cal benefit that allow a beneficiary to remain safely in the home rather than in a nursing facility or other institution – house cleaning, shopping, meal preparation, laundry, personal care services, medical appointment accompaniment.  County administered and individuals are assessed by the county for hours needed.  </a:t>
            </a:r>
          </a:p>
          <a:p>
            <a:r>
              <a:rPr lang="en-US" baseline="0" dirty="0" smtClean="0"/>
              <a:t>CBAS – community based adult services – formerly adult day health care – licensed community-based day health program that provides services to older persons with chronic medical, cognitive, or mental conditions or disabilities that are at risk for needing institutional care.  Must meet eligibility requirements. </a:t>
            </a:r>
          </a:p>
          <a:p>
            <a:r>
              <a:rPr lang="en-US" baseline="0" dirty="0" smtClean="0"/>
              <a:t>MSSP – multi-purpose senior service program – at a site provide social and health care management for frail elderly clients who are certifiable for nursing home placement but who wish to remain in the community.  Must meet eligibility requirements.  Provides comprehensive care management services.  38 sites statewide.  Services include housing assistance, shore and personal assistance, respite, transportation, meal services, social services, etc. </a:t>
            </a:r>
          </a:p>
          <a:p>
            <a:r>
              <a:rPr lang="en-US" baseline="0" dirty="0" smtClean="0"/>
              <a:t>Nursing Facility.  </a:t>
            </a:r>
          </a:p>
          <a:p>
            <a:endParaRPr lang="en-US" baseline="0" dirty="0" smtClean="0"/>
          </a:p>
          <a:p>
            <a:r>
              <a:rPr lang="en-US" baseline="0" dirty="0" smtClean="0"/>
              <a:t>PACE – provides comprehensive long term services and supports to dual eligible beneficiaries.  A type of managed care plan that combines an individuals benefits – must meet eligibility requirements, namely being eligible for nursing home care but able to live safely in the community; PACE program must be available in the service area.  </a:t>
            </a:r>
          </a:p>
          <a:p>
            <a:endParaRPr lang="en-US" baseline="0" dirty="0" smtClean="0"/>
          </a:p>
          <a:p>
            <a:r>
              <a:rPr lang="en-US" baseline="0" dirty="0" smtClean="0"/>
              <a:t>SPDs – individuals who have </a:t>
            </a:r>
            <a:r>
              <a:rPr lang="en-US" baseline="0" dirty="0" err="1" smtClean="0"/>
              <a:t>Medi</a:t>
            </a:r>
            <a:r>
              <a:rPr lang="en-US" baseline="0" dirty="0" smtClean="0"/>
              <a:t>-Cal only – not Medicare – so not dual </a:t>
            </a:r>
            <a:r>
              <a:rPr lang="en-US" baseline="0" dirty="0" err="1" smtClean="0"/>
              <a:t>eligibles</a:t>
            </a:r>
            <a:r>
              <a:rPr lang="en-US" baseline="0" dirty="0" smtClean="0"/>
              <a:t>.  These are individuals who receive </a:t>
            </a:r>
            <a:r>
              <a:rPr lang="en-US" baseline="0" dirty="0" err="1" smtClean="0"/>
              <a:t>Medi</a:t>
            </a:r>
            <a:r>
              <a:rPr lang="en-US" baseline="0" dirty="0" smtClean="0"/>
              <a:t>-Cal based on age or disability.  </a:t>
            </a:r>
          </a:p>
        </p:txBody>
      </p:sp>
      <p:sp>
        <p:nvSpPr>
          <p:cNvPr id="4" name="Slide Number Placeholder 3"/>
          <p:cNvSpPr>
            <a:spLocks noGrp="1"/>
          </p:cNvSpPr>
          <p:nvPr>
            <p:ph type="sldNum" sz="quarter" idx="10"/>
          </p:nvPr>
        </p:nvSpPr>
        <p:spPr/>
        <p:txBody>
          <a:bodyPr/>
          <a:lstStyle/>
          <a:p>
            <a:fld id="{A9536A3F-F6E2-477D-A0B6-8B0F84CB860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6</a:t>
            </a:fld>
            <a:endParaRPr lang="en-US" dirty="0"/>
          </a:p>
        </p:txBody>
      </p:sp>
    </p:spTree>
    <p:extLst>
      <p:ext uri="{BB962C8B-B14F-4D97-AF65-F5344CB8AC3E}">
        <p14:creationId xmlns:p14="http://schemas.microsoft.com/office/powerpoint/2010/main" val="237660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Behavioral Health – still provided in county based</a:t>
            </a:r>
            <a:r>
              <a:rPr lang="en-US" baseline="0" dirty="0" smtClean="0"/>
              <a:t> mental health – </a:t>
            </a:r>
          </a:p>
          <a:p>
            <a:endParaRPr lang="en-US" dirty="0"/>
          </a:p>
        </p:txBody>
      </p:sp>
      <p:sp>
        <p:nvSpPr>
          <p:cNvPr id="4" name="Slide Number Placeholder 3"/>
          <p:cNvSpPr>
            <a:spLocks noGrp="1"/>
          </p:cNvSpPr>
          <p:nvPr>
            <p:ph type="sldNum" sz="quarter" idx="10"/>
          </p:nvPr>
        </p:nvSpPr>
        <p:spPr/>
        <p:txBody>
          <a:bodyPr/>
          <a:lstStyle/>
          <a:p>
            <a:pPr>
              <a:defRPr/>
            </a:pPr>
            <a:fld id="{8F203B61-CB3D-419A-BC8F-FDC4E2A93D47}" type="slidenum">
              <a:rPr lang="en-US" smtClean="0"/>
              <a:pPr>
                <a:defRPr/>
              </a:pPr>
              <a:t>8</a:t>
            </a:fld>
            <a:endParaRPr lang="en-US" dirty="0"/>
          </a:p>
        </p:txBody>
      </p:sp>
    </p:spTree>
    <p:extLst>
      <p:ext uri="{BB962C8B-B14F-4D97-AF65-F5344CB8AC3E}">
        <p14:creationId xmlns:p14="http://schemas.microsoft.com/office/powerpoint/2010/main" val="16487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9</a:t>
            </a:fld>
            <a:endParaRPr lang="en-US" dirty="0"/>
          </a:p>
        </p:txBody>
      </p:sp>
    </p:spTree>
    <p:extLst>
      <p:ext uri="{BB962C8B-B14F-4D97-AF65-F5344CB8AC3E}">
        <p14:creationId xmlns:p14="http://schemas.microsoft.com/office/powerpoint/2010/main" val="12870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536A3F-F6E2-477D-A0B6-8B0F84CB8606}" type="slidenum">
              <a:rPr lang="en-US" smtClean="0"/>
              <a:pPr/>
              <a:t>10</a:t>
            </a:fld>
            <a:endParaRPr lang="en-US" dirty="0"/>
          </a:p>
        </p:txBody>
      </p:sp>
    </p:spTree>
    <p:extLst>
      <p:ext uri="{BB962C8B-B14F-4D97-AF65-F5344CB8AC3E}">
        <p14:creationId xmlns:p14="http://schemas.microsoft.com/office/powerpoint/2010/main" val="12870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p:nvSpPr>
        <p:spPr>
          <a:xfrm>
            <a:off x="279400" y="4246563"/>
            <a:ext cx="8005763" cy="554037"/>
          </a:xfrm>
          <a:prstGeom prst="rect">
            <a:avLst/>
          </a:prstGeom>
          <a:noFill/>
        </p:spPr>
        <p:txBody>
          <a:bodyPr wrap="none">
            <a:prstTxWarp prst="textNoShape">
              <a:avLst/>
            </a:prstTxWarp>
            <a:spAutoFit/>
          </a:bodyPr>
          <a:lstStyle/>
          <a:p>
            <a:r>
              <a:rPr lang="en-US" sz="3000" dirty="0">
                <a:solidFill>
                  <a:srgbClr val="4D6588"/>
                </a:solidFill>
                <a:latin typeface="Times" charset="0"/>
                <a:ea typeface="Times" charset="0"/>
                <a:cs typeface="Times" charset="0"/>
              </a:rPr>
              <a:t>Protecting the Rights of Low-Income Older Adults</a:t>
            </a:r>
          </a:p>
        </p:txBody>
      </p:sp>
      <p:pic>
        <p:nvPicPr>
          <p:cNvPr id="3" name="Picture 12" descr="NSCLC-opening-bkg3.jpg"/>
          <p:cNvPicPr>
            <a:picLocks noChangeAspect="1"/>
          </p:cNvPicPr>
          <p:nvPr/>
        </p:nvPicPr>
        <p:blipFill>
          <a:blip r:embed="rId2" cstate="print"/>
          <a:srcRect/>
          <a:stretch>
            <a:fillRect/>
          </a:stretch>
        </p:blipFill>
        <p:spPr bwMode="auto">
          <a:xfrm>
            <a:off x="0" y="0"/>
            <a:ext cx="9153525" cy="1662113"/>
          </a:xfrm>
          <a:prstGeom prst="rect">
            <a:avLst/>
          </a:prstGeom>
          <a:noFill/>
          <a:ln w="9525">
            <a:noFill/>
            <a:miter lim="800000"/>
            <a:headEnd/>
            <a:tailEnd/>
          </a:ln>
        </p:spPr>
      </p:pic>
      <p:cxnSp>
        <p:nvCxnSpPr>
          <p:cNvPr id="4" name="Straight Connector 3"/>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0" name="Footer Placeholder 9"/>
          <p:cNvSpPr>
            <a:spLocks noGrp="1"/>
          </p:cNvSpPr>
          <p:nvPr>
            <p:ph type="ftr" sz="quarter" idx="11"/>
          </p:nvPr>
        </p:nvSpPr>
        <p:spPr/>
        <p:txBody>
          <a:bodyPr/>
          <a:lstStyle/>
          <a:p>
            <a:endParaRPr lang="en-US" dirty="0"/>
          </a:p>
        </p:txBody>
      </p:sp>
      <p:pic>
        <p:nvPicPr>
          <p:cNvPr id="7" name="Picture 6" descr="NSCLC 4C logo.png"/>
          <p:cNvPicPr>
            <a:picLocks noChangeAspect="1"/>
          </p:cNvPicPr>
          <p:nvPr userDrawn="1"/>
        </p:nvPicPr>
        <p:blipFill>
          <a:blip r:embed="rId3" cstate="print"/>
          <a:stretch>
            <a:fillRect/>
          </a:stretch>
        </p:blipFill>
        <p:spPr>
          <a:xfrm>
            <a:off x="533400" y="2362200"/>
            <a:ext cx="4095752" cy="1447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6" name="Straight Connector 5"/>
          <p:cNvCxnSpPr/>
          <p:nvPr/>
        </p:nvCxnSpPr>
        <p:spPr>
          <a:xfrm>
            <a:off x="0" y="2413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95F7A70B-15C0-4D73-9A5B-EFECEDAF0805}"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pic>
        <p:nvPicPr>
          <p:cNvPr id="12" name="Picture 11" descr="NSCLC reverse logo.png"/>
          <p:cNvPicPr>
            <a:picLocks noChangeAspect="1"/>
          </p:cNvPicPr>
          <p:nvPr userDrawn="1"/>
        </p:nvPicPr>
        <p:blipFill>
          <a:blip r:embed="rId2" cstate="print"/>
          <a:stretch>
            <a:fillRect/>
          </a:stretch>
        </p:blipFill>
        <p:spPr>
          <a:xfrm>
            <a:off x="750972" y="6477000"/>
            <a:ext cx="1077828" cy="381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3" descr="NSCLC-bkg-strip3.jpg"/>
          <p:cNvPicPr>
            <a:picLocks noChangeAspect="1"/>
          </p:cNvPicPr>
          <p:nvPr/>
        </p:nvPicPr>
        <p:blipFill>
          <a:blip r:embed="rId2" cstate="print"/>
          <a:srcRect/>
          <a:stretch>
            <a:fillRect/>
          </a:stretch>
        </p:blipFill>
        <p:spPr bwMode="auto">
          <a:xfrm>
            <a:off x="0" y="0"/>
            <a:ext cx="9153525" cy="1662113"/>
          </a:xfrm>
          <a:prstGeom prst="rect">
            <a:avLst/>
          </a:prstGeom>
          <a:noFill/>
          <a:ln w="9525">
            <a:noFill/>
            <a:miter lim="800000"/>
            <a:headEnd/>
            <a:tailEnd/>
          </a:ln>
        </p:spPr>
      </p:pic>
      <p:cxnSp>
        <p:nvCxnSpPr>
          <p:cNvPr id="4" name="Straight Connector 3"/>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922020" y="1917701"/>
            <a:ext cx="7409180" cy="4051300"/>
          </a:xfrm>
          <a:prstGeom prst="rect">
            <a:avLst/>
          </a:prstGeom>
        </p:spPr>
        <p:txBody>
          <a:bodyPr/>
          <a:lstStyle>
            <a:lvl1pPr marL="342900" indent="-342900">
              <a:buFontTx/>
              <a:buNone/>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10"/>
          </p:nvPr>
        </p:nvSpPr>
        <p:spPr/>
        <p:txBody>
          <a:bodyPr/>
          <a:lstStyle/>
          <a:p>
            <a:fld id="{95F7A70B-15C0-4D73-9A5B-EFECEDAF0805}"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2" name="Picture 11" descr="NSCLC reverse logo.png"/>
          <p:cNvPicPr>
            <a:picLocks noChangeAspect="1"/>
          </p:cNvPicPr>
          <p:nvPr userDrawn="1"/>
        </p:nvPicPr>
        <p:blipFill>
          <a:blip r:embed="rId3" cstate="print"/>
          <a:stretch>
            <a:fillRect/>
          </a:stretch>
        </p:blipFill>
        <p:spPr>
          <a:xfrm>
            <a:off x="685800" y="381000"/>
            <a:ext cx="2371225" cy="838200"/>
          </a:xfrm>
          <a:prstGeom prst="rect">
            <a:avLst/>
          </a:prstGeom>
        </p:spPr>
      </p:pic>
      <p:sp>
        <p:nvSpPr>
          <p:cNvPr id="13"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pic>
        <p:nvPicPr>
          <p:cNvPr id="14" name="Picture 13" descr="NSCLC reverse logo.png"/>
          <p:cNvPicPr>
            <a:picLocks noChangeAspect="1"/>
          </p:cNvPicPr>
          <p:nvPr userDrawn="1"/>
        </p:nvPicPr>
        <p:blipFill>
          <a:blip r:embed="rId4" cstate="print"/>
          <a:stretch>
            <a:fillRect/>
          </a:stretch>
        </p:blipFill>
        <p:spPr>
          <a:xfrm>
            <a:off x="750972" y="6477000"/>
            <a:ext cx="1077828" cy="381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Rectangle 3"/>
          <p:cNvSpPr/>
          <p:nvPr/>
        </p:nvSpPr>
        <p:spPr>
          <a:xfrm flipV="1">
            <a:off x="914400" y="3895725"/>
            <a:ext cx="7391400" cy="53975"/>
          </a:xfrm>
          <a:prstGeom prst="rect">
            <a:avLst/>
          </a:prstGeom>
          <a:gradFill flip="none" rotWithShape="1">
            <a:gsLst>
              <a:gs pos="10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pic>
        <p:nvPicPr>
          <p:cNvPr id="5" name="Picture 4" descr="NSCLC-bkg-strip3.jpg"/>
          <p:cNvPicPr>
            <a:picLocks noChangeAspect="1"/>
          </p:cNvPicPr>
          <p:nvPr/>
        </p:nvPicPr>
        <p:blipFill>
          <a:blip r:embed="rId2" cstate="print"/>
          <a:srcRect/>
          <a:stretch>
            <a:fillRect/>
          </a:stretch>
        </p:blipFill>
        <p:spPr bwMode="auto">
          <a:xfrm>
            <a:off x="0" y="0"/>
            <a:ext cx="9153525" cy="1662113"/>
          </a:xfrm>
          <a:prstGeom prst="rect">
            <a:avLst/>
          </a:prstGeom>
          <a:noFill/>
          <a:ln w="9525">
            <a:noFill/>
            <a:miter lim="800000"/>
            <a:headEnd/>
            <a:tailEnd/>
          </a:ln>
        </p:spPr>
      </p:pic>
      <p:cxnSp>
        <p:nvCxnSpPr>
          <p:cNvPr id="6" name="Straight Connector 5"/>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922020" y="1917701"/>
            <a:ext cx="7396480" cy="1777999"/>
          </a:xfrm>
          <a:prstGeom prst="rect">
            <a:avLst/>
          </a:prstGeom>
        </p:spPr>
        <p:txBody>
          <a:bodyPr/>
          <a:lstStyle>
            <a:lvl1pPr marL="342900" indent="-342900">
              <a:buFontTx/>
              <a:buNone/>
              <a:defRPr>
                <a:latin typeface="Calibri" pitchFamily="34" charset="0"/>
              </a:defRPr>
            </a:lvl1pPr>
            <a:lvl2pPr>
              <a:defRPr>
                <a:latin typeface="Calibri" pitchFamily="34" charset="0"/>
              </a:defRPr>
            </a:lvl2pPr>
            <a:lvl3pPr>
              <a:defRPr>
                <a:latin typeface="Calibri"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Content Placeholder 2"/>
          <p:cNvSpPr>
            <a:spLocks noGrp="1"/>
          </p:cNvSpPr>
          <p:nvPr>
            <p:ph idx="10"/>
          </p:nvPr>
        </p:nvSpPr>
        <p:spPr>
          <a:xfrm>
            <a:off x="927100" y="4102099"/>
            <a:ext cx="7391400" cy="1866901"/>
          </a:xfrm>
          <a:prstGeom prst="rect">
            <a:avLst/>
          </a:prstGeom>
        </p:spPr>
        <p:txBody>
          <a:bodyPr/>
          <a:lstStyle>
            <a:lvl1pPr marL="342900" indent="-342900">
              <a:buFontTx/>
              <a:buNone/>
              <a:defRPr>
                <a:latin typeface="Calibri" pitchFamily="34" charset="0"/>
              </a:defRPr>
            </a:lvl1pPr>
            <a:lvl2pPr>
              <a:defRPr>
                <a:latin typeface="Calibri" pitchFamily="34" charset="0"/>
              </a:defRPr>
            </a:lvl2pPr>
            <a:lvl3pPr>
              <a:defRPr>
                <a:latin typeface="Calibri"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1"/>
          </p:nvPr>
        </p:nvSpPr>
        <p:spPr/>
        <p:txBody>
          <a:bodyPr/>
          <a:lstStyle/>
          <a:p>
            <a:fld id="{95F7A70B-15C0-4D73-9A5B-EFECEDAF080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2" name="Picture 11" descr="NSCLC reverse logo.png"/>
          <p:cNvPicPr>
            <a:picLocks noChangeAspect="1"/>
          </p:cNvPicPr>
          <p:nvPr userDrawn="1"/>
        </p:nvPicPr>
        <p:blipFill>
          <a:blip r:embed="rId3" cstate="print"/>
          <a:stretch>
            <a:fillRect/>
          </a:stretch>
        </p:blipFill>
        <p:spPr>
          <a:xfrm>
            <a:off x="685800" y="381000"/>
            <a:ext cx="2371225" cy="838200"/>
          </a:xfrm>
          <a:prstGeom prst="rect">
            <a:avLst/>
          </a:prstGeom>
        </p:spPr>
      </p:pic>
      <p:sp>
        <p:nvSpPr>
          <p:cNvPr id="13"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pic>
        <p:nvPicPr>
          <p:cNvPr id="15" name="Picture 14" descr="NSCLC reverse logo.png"/>
          <p:cNvPicPr>
            <a:picLocks noChangeAspect="1"/>
          </p:cNvPicPr>
          <p:nvPr userDrawn="1"/>
        </p:nvPicPr>
        <p:blipFill>
          <a:blip r:embed="rId4" cstate="print"/>
          <a:stretch>
            <a:fillRect/>
          </a:stretch>
        </p:blipFill>
        <p:spPr>
          <a:xfrm>
            <a:off x="750972" y="6477000"/>
            <a:ext cx="1077828" cy="381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97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485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669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3879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8866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6856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793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3" descr="NSCLC-bkg-strip3.jpg"/>
          <p:cNvPicPr>
            <a:picLocks noChangeAspect="1"/>
          </p:cNvPicPr>
          <p:nvPr/>
        </p:nvPicPr>
        <p:blipFill>
          <a:blip r:embed="rId2" cstate="print"/>
          <a:srcRect/>
          <a:stretch>
            <a:fillRect/>
          </a:stretch>
        </p:blipFill>
        <p:spPr bwMode="auto">
          <a:xfrm>
            <a:off x="0" y="0"/>
            <a:ext cx="9153525" cy="1662113"/>
          </a:xfrm>
          <a:prstGeom prst="rect">
            <a:avLst/>
          </a:prstGeom>
          <a:noFill/>
          <a:ln w="9525">
            <a:noFill/>
            <a:miter lim="800000"/>
            <a:headEnd/>
            <a:tailEnd/>
          </a:ln>
        </p:spPr>
      </p:pic>
      <p:cxnSp>
        <p:nvCxnSpPr>
          <p:cNvPr id="3" name="Straight Connector 2"/>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rot="10800000">
            <a:off x="0" y="6396038"/>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Footer Placeholder 9"/>
          <p:cNvSpPr>
            <a:spLocks noGrp="1"/>
          </p:cNvSpPr>
          <p:nvPr>
            <p:ph type="ftr" sz="quarter" idx="11"/>
          </p:nvPr>
        </p:nvSpPr>
        <p:spPr/>
        <p:txBody>
          <a:bodyPr/>
          <a:lstStyle/>
          <a:p>
            <a:endParaRPr lang="en-US" dirty="0"/>
          </a:p>
        </p:txBody>
      </p:sp>
      <p:sp>
        <p:nvSpPr>
          <p:cNvPr id="8" name="Rectangle 7"/>
          <p:cNvSpPr/>
          <p:nvPr userDrawn="1"/>
        </p:nvSpPr>
        <p:spPr>
          <a:xfrm>
            <a:off x="990600" y="2743200"/>
            <a:ext cx="7467600" cy="1754326"/>
          </a:xfrm>
          <a:prstGeom prst="rect">
            <a:avLst/>
          </a:prstGeom>
        </p:spPr>
        <p:txBody>
          <a:bodyPr wrap="square">
            <a:spAutoFit/>
          </a:bodyPr>
          <a:lstStyle/>
          <a:p>
            <a:r>
              <a:rPr lang="en-US" sz="1800" i="1" kern="1200" dirty="0" smtClean="0">
                <a:solidFill>
                  <a:schemeClr val="tx1"/>
                </a:solidFill>
                <a:latin typeface="Calibri" pitchFamily="34" charset="0"/>
                <a:ea typeface="+mn-ea"/>
                <a:cs typeface="+mn-cs"/>
              </a:rPr>
              <a:t>The National Senior Citizens Law Center is a non-profit organization whose principal mission is to protect the rights of low-income older adults. Through advocacy, litigation, and the education and counseling of local advocates, we seek to ensure the health and economic security of those with limited income and resources, and access to the courts for all. For more information, visit our Web site at www.NSCLC.org. </a:t>
            </a:r>
            <a:endParaRPr lang="en-US" sz="1800" kern="1200" dirty="0">
              <a:solidFill>
                <a:schemeClr val="tx1"/>
              </a:solidFill>
              <a:latin typeface="Calibri" pitchFamily="34" charset="0"/>
              <a:ea typeface="+mn-ea"/>
              <a:cs typeface="+mn-cs"/>
            </a:endParaRPr>
          </a:p>
        </p:txBody>
      </p:sp>
      <p:pic>
        <p:nvPicPr>
          <p:cNvPr id="9" name="Picture 8" descr="NSCLC reverse logo.png"/>
          <p:cNvPicPr>
            <a:picLocks noChangeAspect="1"/>
          </p:cNvPicPr>
          <p:nvPr userDrawn="1"/>
        </p:nvPicPr>
        <p:blipFill>
          <a:blip r:embed="rId3" cstate="print"/>
          <a:stretch>
            <a:fillRect/>
          </a:stretch>
        </p:blipFill>
        <p:spPr>
          <a:xfrm>
            <a:off x="533400" y="381000"/>
            <a:ext cx="2362199" cy="83501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651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156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066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7631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Rectangle 3"/>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sp>
        <p:nvSpPr>
          <p:cNvPr id="5" name="Rectangle 4"/>
          <p:cNvSpPr/>
          <p:nvPr userDrawn="1"/>
        </p:nvSpPr>
        <p:spPr>
          <a:xfrm flipV="1">
            <a:off x="685800" y="1668463"/>
            <a:ext cx="7988300" cy="50800"/>
          </a:xfrm>
          <a:prstGeom prst="rect">
            <a:avLst/>
          </a:prstGeom>
          <a:gradFill flip="none" rotWithShape="1">
            <a:gsLst>
              <a:gs pos="10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6" name="Straight Connector 5"/>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7" name="Picture 11"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l">
              <a:defRPr>
                <a:solidFill>
                  <a:schemeClr val="tx1"/>
                </a:solidFill>
                <a:effectLst/>
              </a:defRPr>
            </a:lvl1pPr>
          </a:lstStyle>
          <a:p>
            <a:r>
              <a:rPr lang="en-US"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017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393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7375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0543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120699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843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8" descr="NSCLC-bkg-strip3.jpg"/>
          <p:cNvPicPr>
            <a:picLocks noChangeAspect="1"/>
          </p:cNvPicPr>
          <p:nvPr/>
        </p:nvPicPr>
        <p:blipFill>
          <a:blip r:embed="rId2" cstate="print"/>
          <a:srcRect/>
          <a:stretch>
            <a:fillRect/>
          </a:stretch>
        </p:blipFill>
        <p:spPr bwMode="auto">
          <a:xfrm>
            <a:off x="0" y="0"/>
            <a:ext cx="9153525" cy="1662113"/>
          </a:xfrm>
          <a:prstGeom prst="rect">
            <a:avLst/>
          </a:prstGeom>
          <a:noFill/>
          <a:ln w="9525">
            <a:noFill/>
            <a:miter lim="800000"/>
            <a:headEnd/>
            <a:tailEnd/>
          </a:ln>
        </p:spPr>
      </p:pic>
      <p:sp>
        <p:nvSpPr>
          <p:cNvPr id="7" name="Rectangle 6"/>
          <p:cNvSpPr/>
          <p:nvPr/>
        </p:nvSpPr>
        <p:spPr bwMode="auto">
          <a:xfrm flipH="1" flipV="1">
            <a:off x="0" y="1719263"/>
            <a:ext cx="3741738" cy="406400"/>
          </a:xfrm>
          <a:prstGeom prst="rect">
            <a:avLst/>
          </a:prstGeom>
          <a:gradFill flip="none" rotWithShape="1">
            <a:gsLst>
              <a:gs pos="50000">
                <a:srgbClr val="4D6588"/>
              </a:gs>
              <a:gs pos="0">
                <a:srgbClr val="20355E"/>
              </a:gs>
            </a:gsLst>
            <a:lin ang="1092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10" name="Straight Connector 9"/>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0" y="6396038"/>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flipV="1">
            <a:off x="703263" y="5292725"/>
            <a:ext cx="7753350" cy="50800"/>
          </a:xfrm>
          <a:prstGeom prst="rect">
            <a:avLst/>
          </a:prstGeom>
          <a:gradFill flip="none" rotWithShape="1">
            <a:gsLst>
              <a:gs pos="10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sp>
        <p:nvSpPr>
          <p:cNvPr id="8" name="Title 1"/>
          <p:cNvSpPr>
            <a:spLocks noGrp="1"/>
          </p:cNvSpPr>
          <p:nvPr>
            <p:ph type="ctrTitle"/>
          </p:nvPr>
        </p:nvSpPr>
        <p:spPr>
          <a:xfrm>
            <a:off x="685800" y="2242404"/>
            <a:ext cx="7772400" cy="1219200"/>
          </a:xfrm>
          <a:prstGeom prst="rect">
            <a:avLst/>
          </a:prstGeom>
        </p:spPr>
        <p:txBody>
          <a:bodyPr/>
          <a:lstStyle>
            <a:lvl1pPr algn="l">
              <a:defRPr>
                <a:latin typeface="Calibri"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685800" y="3636161"/>
            <a:ext cx="7772400" cy="966614"/>
          </a:xfrm>
          <a:prstGeom prst="rect">
            <a:avLst/>
          </a:prstGeom>
        </p:spPr>
        <p:txBody>
          <a:bodyPr/>
          <a:lstStyle>
            <a:lvl1pPr marL="0" indent="0" algn="l">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0"/>
          </p:nvPr>
        </p:nvSpPr>
        <p:spPr>
          <a:xfrm>
            <a:off x="711200" y="5395425"/>
            <a:ext cx="7746043" cy="855702"/>
          </a:xfrm>
          <a:prstGeom prst="rect">
            <a:avLst/>
          </a:prstGeom>
        </p:spPr>
        <p:txBody>
          <a:bodyPr>
            <a:normAutofit/>
          </a:bodyPr>
          <a:lstStyle>
            <a:lvl1pPr>
              <a:buFontTx/>
              <a:buNone/>
              <a:defRPr sz="1800" baseline="0">
                <a:latin typeface="Calibri" pitchFamily="34" charset="0"/>
              </a:defRPr>
            </a:lvl1pPr>
            <a:lvl4pPr>
              <a:buNone/>
              <a:defRPr/>
            </a:lvl4pPr>
          </a:lstStyle>
          <a:p>
            <a:pPr lvl="0"/>
            <a:r>
              <a:rPr lang="en-US" dirty="0" smtClean="0"/>
              <a:t>Click to edit Master text styles</a:t>
            </a:r>
          </a:p>
        </p:txBody>
      </p:sp>
      <p:sp>
        <p:nvSpPr>
          <p:cNvPr id="16" name="Text Placeholder 15"/>
          <p:cNvSpPr>
            <a:spLocks noGrp="1"/>
          </p:cNvSpPr>
          <p:nvPr>
            <p:ph type="body" sz="quarter" idx="11"/>
          </p:nvPr>
        </p:nvSpPr>
        <p:spPr>
          <a:xfrm>
            <a:off x="683820" y="1729236"/>
            <a:ext cx="3049980" cy="387500"/>
          </a:xfrm>
          <a:prstGeom prst="rect">
            <a:avLst/>
          </a:prstGeom>
        </p:spPr>
        <p:txBody>
          <a:bodyPr anchor="ctr">
            <a:normAutofit/>
          </a:bodyPr>
          <a:lstStyle>
            <a:lvl1pPr>
              <a:buFontTx/>
              <a:buNone/>
              <a:defRPr sz="1800" baseline="0">
                <a:solidFill>
                  <a:schemeClr val="bg1"/>
                </a:solidFill>
                <a:latin typeface="Calibri" pitchFamily="34" charset="0"/>
              </a:defRPr>
            </a:lvl1pPr>
            <a:lvl5pPr>
              <a:buFontTx/>
              <a:buNone/>
              <a:defRPr/>
            </a:lvl5pPr>
          </a:lstStyle>
          <a:p>
            <a:pPr lvl="0"/>
            <a:r>
              <a:rPr lang="en-US" dirty="0" smtClean="0"/>
              <a:t>Click to edit Master text styles</a:t>
            </a:r>
          </a:p>
        </p:txBody>
      </p:sp>
      <p:sp>
        <p:nvSpPr>
          <p:cNvPr id="17" name="Slide Number Placeholder 16"/>
          <p:cNvSpPr>
            <a:spLocks noGrp="1"/>
          </p:cNvSpPr>
          <p:nvPr>
            <p:ph type="sldNum" sz="quarter" idx="12"/>
          </p:nvPr>
        </p:nvSpPr>
        <p:spPr/>
        <p:txBody>
          <a:bodyPr/>
          <a:lstStyle/>
          <a:p>
            <a:fld id="{95F7A70B-15C0-4D73-9A5B-EFECEDAF0805}" type="slidenum">
              <a:rPr lang="en-US" smtClean="0"/>
              <a:pPr/>
              <a:t>‹#›</a:t>
            </a:fld>
            <a:endParaRPr lang="en-US" dirty="0"/>
          </a:p>
        </p:txBody>
      </p:sp>
      <p:sp>
        <p:nvSpPr>
          <p:cNvPr id="19" name="Footer Placeholder 18"/>
          <p:cNvSpPr>
            <a:spLocks noGrp="1"/>
          </p:cNvSpPr>
          <p:nvPr>
            <p:ph type="ftr" sz="quarter" idx="13"/>
          </p:nvPr>
        </p:nvSpPr>
        <p:spPr/>
        <p:txBody>
          <a:bodyPr/>
          <a:lstStyle/>
          <a:p>
            <a:endParaRPr lang="en-US" dirty="0"/>
          </a:p>
        </p:txBody>
      </p:sp>
      <p:pic>
        <p:nvPicPr>
          <p:cNvPr id="21" name="Picture 20" descr="NSCLC reverse logo.png"/>
          <p:cNvPicPr>
            <a:picLocks noChangeAspect="1"/>
          </p:cNvPicPr>
          <p:nvPr userDrawn="1"/>
        </p:nvPicPr>
        <p:blipFill>
          <a:blip r:embed="rId3" cstate="print"/>
          <a:stretch>
            <a:fillRect/>
          </a:stretch>
        </p:blipFill>
        <p:spPr>
          <a:xfrm>
            <a:off x="685800" y="381000"/>
            <a:ext cx="2371225" cy="838200"/>
          </a:xfrm>
          <a:prstGeom prst="rect">
            <a:avLst/>
          </a:prstGeom>
        </p:spPr>
      </p:pic>
      <p:sp>
        <p:nvSpPr>
          <p:cNvPr id="22"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7755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7931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7394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755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48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5247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4009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089842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689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801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5F7A70B-15C0-4D73-9A5B-EFECEDAF0805}"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240978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081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535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4851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678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1698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7916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6655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566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844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8" name="Straight Connector 7"/>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latin typeface="Calibri" pitchFamily="34" charset="0"/>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p:txBody>
          <a:bodyPr/>
          <a:lstStyle/>
          <a:p>
            <a:fld id="{95F7A70B-15C0-4D73-9A5B-EFECEDAF0805}" type="slidenum">
              <a:rPr lang="en-US" smtClean="0"/>
              <a:pPr/>
              <a:t>‹#›</a:t>
            </a:fld>
            <a:endParaRPr lang="en-US" dirty="0"/>
          </a:p>
        </p:txBody>
      </p:sp>
      <p:sp>
        <p:nvSpPr>
          <p:cNvPr id="10" name="Footer Placeholder 9"/>
          <p:cNvSpPr>
            <a:spLocks noGrp="1"/>
          </p:cNvSpPr>
          <p:nvPr>
            <p:ph type="ftr" sz="quarter" idx="11"/>
          </p:nvPr>
        </p:nvSpPr>
        <p:spPr>
          <a:xfrm>
            <a:off x="3048000" y="6492875"/>
            <a:ext cx="2794000" cy="365125"/>
          </a:xfrm>
        </p:spPr>
        <p:txBody>
          <a:bodyPr/>
          <a:lstStyle>
            <a:lvl1pPr algn="ctr">
              <a:defRPr sz="1200" b="1" i="0" baseline="0"/>
            </a:lvl1pPr>
          </a:lstStyle>
          <a:p>
            <a:endParaRPr lang="en-US" dirty="0"/>
          </a:p>
        </p:txBody>
      </p:sp>
      <p:pic>
        <p:nvPicPr>
          <p:cNvPr id="12" name="Picture 11" descr="NSCLC reverse logo.png"/>
          <p:cNvPicPr>
            <a:picLocks noChangeAspect="1"/>
          </p:cNvPicPr>
          <p:nvPr userDrawn="1"/>
        </p:nvPicPr>
        <p:blipFill>
          <a:blip r:embed="rId2" cstate="print"/>
          <a:stretch>
            <a:fillRect/>
          </a:stretch>
        </p:blipFill>
        <p:spPr>
          <a:xfrm>
            <a:off x="762000" y="6477000"/>
            <a:ext cx="1077829" cy="38100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2882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5499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7272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5144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0412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1386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3475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1632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3539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348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ctr">
              <a:defRPr baseline="0">
                <a:solidFill>
                  <a:schemeClr val="tx1"/>
                </a:solidFill>
                <a:latin typeface="Calibri" pitchFamily="34" charset="0"/>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p:txBody>
          <a:bodyPr/>
          <a:lstStyle/>
          <a:p>
            <a:fld id="{95F7A70B-15C0-4D73-9A5B-EFECEDAF0805}" type="slidenum">
              <a:rPr lang="en-US" smtClean="0"/>
              <a:pPr/>
              <a:t>‹#›</a:t>
            </a:fld>
            <a:endParaRPr lang="en-US" dirty="0"/>
          </a:p>
        </p:txBody>
      </p:sp>
      <p:sp>
        <p:nvSpPr>
          <p:cNvPr id="9" name="Footer Placeholder 8"/>
          <p:cNvSpPr>
            <a:spLocks noGrp="1"/>
          </p:cNvSpPr>
          <p:nvPr>
            <p:ph type="ftr" sz="quarter" idx="11"/>
          </p:nvPr>
        </p:nvSpPr>
        <p:spPr>
          <a:xfrm>
            <a:off x="3581400" y="6492875"/>
            <a:ext cx="2438400" cy="365125"/>
          </a:xfrm>
        </p:spPr>
        <p:txBody>
          <a:bodyPr/>
          <a:lstStyle>
            <a:lvl1pPr>
              <a:defRPr sz="1200" b="1" i="0" baseline="0"/>
            </a:lvl1pPr>
          </a:lstStyle>
          <a:p>
            <a:pPr algn="ctr"/>
            <a:endParaRPr lang="en-US" dirty="0"/>
          </a:p>
        </p:txBody>
      </p:sp>
      <p:pic>
        <p:nvPicPr>
          <p:cNvPr id="10" name="Picture 9" descr="NSCLC reverse logo.png"/>
          <p:cNvPicPr>
            <a:picLocks noChangeAspect="1"/>
          </p:cNvPicPr>
          <p:nvPr userDrawn="1"/>
        </p:nvPicPr>
        <p:blipFill>
          <a:blip r:embed="rId2" cstate="print"/>
          <a:stretch>
            <a:fillRect/>
          </a:stretch>
        </p:blipFill>
        <p:spPr>
          <a:xfrm>
            <a:off x="750972" y="6477000"/>
            <a:ext cx="1077828" cy="381000"/>
          </a:xfrm>
          <a:prstGeom prst="rect">
            <a:avLst/>
          </a:prstGeom>
        </p:spPr>
      </p:pic>
      <p:sp>
        <p:nvSpPr>
          <p:cNvPr id="11" name="Rectangle 10"/>
          <p:cNvSpPr/>
          <p:nvPr userDrawn="1"/>
        </p:nvSpPr>
        <p:spPr>
          <a:xfrm flipV="1">
            <a:off x="685800" y="1668463"/>
            <a:ext cx="7988300" cy="50800"/>
          </a:xfrm>
          <a:prstGeom prst="rect">
            <a:avLst/>
          </a:prstGeom>
          <a:gradFill flip="none" rotWithShape="1">
            <a:gsLst>
              <a:gs pos="10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ＭＳ Ｐゴシック" charset="-128"/>
            </a:endParaRPr>
          </a:p>
        </p:txBody>
      </p:sp>
      <p:sp>
        <p:nvSpPr>
          <p:cNvPr id="12" name="Rectangle 11"/>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ＭＳ Ｐゴシック" charset="-128"/>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2885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1543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4554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5678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2349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Rectangle 3"/>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sp>
        <p:nvSpPr>
          <p:cNvPr id="5" name="Rectangle 4"/>
          <p:cNvSpPr/>
          <p:nvPr userDrawn="1"/>
        </p:nvSpPr>
        <p:spPr>
          <a:xfrm flipV="1">
            <a:off x="685800" y="1668463"/>
            <a:ext cx="7988300" cy="50800"/>
          </a:xfrm>
          <a:prstGeom prst="rect">
            <a:avLst/>
          </a:prstGeom>
          <a:gradFill flip="none" rotWithShape="1">
            <a:gsLst>
              <a:gs pos="10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6" name="Straight Connector 5"/>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7" name="Picture 11"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l">
              <a:defRPr>
                <a:solidFill>
                  <a:schemeClr val="tx1"/>
                </a:solidFill>
                <a:effectLst/>
              </a:defRPr>
            </a:lvl1pPr>
          </a:lstStyle>
          <a:p>
            <a:r>
              <a:rPr lang="en-US"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0890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3209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1130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2877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08597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3" name="Rectangle 2"/>
          <p:cNvSpPr/>
          <p:nvPr/>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4" name="Straight Connector 3"/>
          <p:cNvCxnSpPr/>
          <p:nvPr/>
        </p:nvCxnSpPr>
        <p:spPr>
          <a:xfrm>
            <a:off x="0" y="2413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latin typeface="Calibri" pitchFamily="34" charset="0"/>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p:txBody>
          <a:bodyPr/>
          <a:lstStyle/>
          <a:p>
            <a:fld id="{95F7A70B-15C0-4D73-9A5B-EFECEDAF0805}"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10" name="Picture 9" descr="NSCLC reverse logo.png"/>
          <p:cNvPicPr>
            <a:picLocks noChangeAspect="1"/>
          </p:cNvPicPr>
          <p:nvPr userDrawn="1"/>
        </p:nvPicPr>
        <p:blipFill>
          <a:blip r:embed="rId2" cstate="print"/>
          <a:stretch>
            <a:fillRect/>
          </a:stretch>
        </p:blipFill>
        <p:spPr>
          <a:xfrm>
            <a:off x="750972" y="6477000"/>
            <a:ext cx="1077828" cy="381000"/>
          </a:xfrm>
          <a:prstGeom prst="rect">
            <a:avLst/>
          </a:prstGeom>
        </p:spPr>
      </p:pic>
      <p:sp>
        <p:nvSpPr>
          <p:cNvPr id="11"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425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1951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2840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3686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8073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14177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4353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7449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777223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855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p:cNvSpPr/>
          <p:nvPr/>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11" name="Straight Connector 10"/>
          <p:cNvCxnSpPr/>
          <p:nvPr/>
        </p:nvCxnSpPr>
        <p:spPr>
          <a:xfrm>
            <a:off x="0" y="16637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680720" y="1852613"/>
            <a:ext cx="3816668"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0720" y="2492375"/>
            <a:ext cx="3816668" cy="3578225"/>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852613"/>
            <a:ext cx="3825802" cy="639762"/>
          </a:xfrm>
          <a:prstGeom prst="rect">
            <a:avLst/>
          </a:prstGeo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92375"/>
            <a:ext cx="3825802" cy="3578225"/>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ctr">
              <a:defRPr>
                <a:solidFill>
                  <a:srgbClr val="FFFFFF"/>
                </a:solidFill>
                <a:latin typeface="Calibri" pitchFamily="34" charset="0"/>
              </a:defRPr>
            </a:lvl1pPr>
          </a:lstStyle>
          <a:p>
            <a:r>
              <a:rPr lang="en-US" dirty="0" smtClean="0"/>
              <a:t>Click to edit Master title style</a:t>
            </a:r>
            <a:endParaRPr lang="en-US" dirty="0"/>
          </a:p>
        </p:txBody>
      </p:sp>
      <p:sp>
        <p:nvSpPr>
          <p:cNvPr id="12" name="Slide Number Placeholder 11"/>
          <p:cNvSpPr>
            <a:spLocks noGrp="1"/>
          </p:cNvSpPr>
          <p:nvPr>
            <p:ph type="sldNum" sz="quarter" idx="10"/>
          </p:nvPr>
        </p:nvSpPr>
        <p:spPr/>
        <p:txBody>
          <a:bodyPr/>
          <a:lstStyle/>
          <a:p>
            <a:fld id="{95F7A70B-15C0-4D73-9A5B-EFECEDAF0805}" type="slidenum">
              <a:rPr lang="en-US" smtClean="0"/>
              <a:pPr/>
              <a:t>‹#›</a:t>
            </a:fld>
            <a:endParaRPr lang="en-US" dirty="0"/>
          </a:p>
        </p:txBody>
      </p:sp>
      <p:sp>
        <p:nvSpPr>
          <p:cNvPr id="13" name="Footer Placeholder 12"/>
          <p:cNvSpPr>
            <a:spLocks noGrp="1"/>
          </p:cNvSpPr>
          <p:nvPr>
            <p:ph type="ftr" sz="quarter" idx="11"/>
          </p:nvPr>
        </p:nvSpPr>
        <p:spPr/>
        <p:txBody>
          <a:bodyPr/>
          <a:lstStyle/>
          <a:p>
            <a:endParaRPr lang="en-US" dirty="0"/>
          </a:p>
        </p:txBody>
      </p:sp>
      <p:pic>
        <p:nvPicPr>
          <p:cNvPr id="15" name="Picture 14" descr="NSCLC reverse logo.png"/>
          <p:cNvPicPr>
            <a:picLocks noChangeAspect="1"/>
          </p:cNvPicPr>
          <p:nvPr userDrawn="1"/>
        </p:nvPicPr>
        <p:blipFill>
          <a:blip r:embed="rId2" cstate="print"/>
          <a:stretch>
            <a:fillRect/>
          </a:stretch>
        </p:blipFill>
        <p:spPr>
          <a:xfrm>
            <a:off x="762000" y="6477000"/>
            <a:ext cx="1077829" cy="381000"/>
          </a:xfrm>
          <a:prstGeom prst="rect">
            <a:avLst/>
          </a:prstGeom>
        </p:spPr>
      </p:pic>
      <p:sp>
        <p:nvSpPr>
          <p:cNvPr id="16"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52623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Rectangle 2"/>
          <p:cNvSpPr/>
          <p:nvPr userDrawn="1"/>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4" name="Straight Connector 3"/>
          <p:cNvCxnSpPr>
            <a:cxnSpLocks noChangeShapeType="1"/>
          </p:cNvCxnSpPr>
          <p:nvPr userDrawn="1"/>
        </p:nvCxnSpPr>
        <p:spPr bwMode="auto">
          <a:xfrm>
            <a:off x="0" y="2413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sp>
        <p:nvSpPr>
          <p:cNvPr id="5"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17" name="Title 1"/>
          <p:cNvSpPr>
            <a:spLocks noGrp="1"/>
          </p:cNvSpPr>
          <p:nvPr>
            <p:ph type="title"/>
          </p:nvPr>
        </p:nvSpPr>
        <p:spPr>
          <a:xfrm>
            <a:off x="680720" y="279400"/>
            <a:ext cx="8006080" cy="1315720"/>
          </a:xfrm>
          <a:prstGeom prst="rect">
            <a:avLst/>
          </a:prstGeom>
          <a:effectLst/>
        </p:spPr>
        <p:txBody>
          <a:bodyPr anchor="b"/>
          <a:lstStyle>
            <a:lvl1pPr algn="ctr">
              <a:defRPr>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753672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3780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85047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6720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0441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4733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5536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4683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60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flipV="1">
            <a:off x="0" y="0"/>
            <a:ext cx="9144000" cy="244475"/>
          </a:xfrm>
          <a:prstGeom prst="rect">
            <a:avLst/>
          </a:prstGeom>
          <a:gradFill flip="none" rotWithShape="1">
            <a:gsLst>
              <a:gs pos="10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6" name="Straight Connector 5"/>
          <p:cNvCxnSpPr/>
          <p:nvPr/>
        </p:nvCxnSpPr>
        <p:spPr>
          <a:xfrm>
            <a:off x="0" y="241300"/>
            <a:ext cx="9144000" cy="0"/>
          </a:xfrm>
          <a:prstGeom prst="line">
            <a:avLst/>
          </a:prstGeom>
          <a:ln>
            <a:solidFill>
              <a:schemeClr val="bg1"/>
            </a:solidFill>
          </a:ln>
          <a:effectLst>
            <a:outerShdw blurRad="50800" dist="25400" dir="162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0720" y="344170"/>
            <a:ext cx="2784793" cy="1162050"/>
          </a:xfrm>
          <a:prstGeom prst="rect">
            <a:avLst/>
          </a:prstGeom>
        </p:spPr>
        <p:txBody>
          <a:bodyPr/>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44170"/>
            <a:ext cx="4888230" cy="5853113"/>
          </a:xfrm>
          <a:prstGeom prst="rect">
            <a:avLst/>
          </a:prstGeo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0720" y="1435100"/>
            <a:ext cx="2784793" cy="4691063"/>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0"/>
          </p:nvPr>
        </p:nvSpPr>
        <p:spPr/>
        <p:txBody>
          <a:bodyPr/>
          <a:lstStyle/>
          <a:p>
            <a:fld id="{95F7A70B-15C0-4D73-9A5B-EFECEDAF0805}"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pic>
        <p:nvPicPr>
          <p:cNvPr id="12" name="Picture 11" descr="NSCLC reverse logo.png"/>
          <p:cNvPicPr>
            <a:picLocks noChangeAspect="1"/>
          </p:cNvPicPr>
          <p:nvPr userDrawn="1"/>
        </p:nvPicPr>
        <p:blipFill>
          <a:blip r:embed="rId2" cstate="print"/>
          <a:stretch>
            <a:fillRect/>
          </a:stretch>
        </p:blipFill>
        <p:spPr>
          <a:xfrm>
            <a:off x="750972" y="6477000"/>
            <a:ext cx="1077828" cy="381000"/>
          </a:xfrm>
          <a:prstGeom prst="rect">
            <a:avLst/>
          </a:prstGeom>
        </p:spPr>
      </p:pic>
      <p:sp>
        <p:nvSpPr>
          <p:cNvPr id="13" name="Footer Placeholder 8"/>
          <p:cNvSpPr txBox="1">
            <a:spLocks/>
          </p:cNvSpPr>
          <p:nvPr userDrawn="1"/>
        </p:nvSpPr>
        <p:spPr>
          <a:xfrm>
            <a:off x="3581400" y="6492875"/>
            <a:ext cx="2438400" cy="365125"/>
          </a:xfrm>
          <a:prstGeom prst="rect">
            <a:avLst/>
          </a:prstGeom>
        </p:spPr>
        <p:txBody>
          <a:bodyPr vert="horz" lIns="91440" tIns="45720" rIns="91440" bIns="45720" rtlCol="0" anchor="ctr"/>
          <a:lstStyle>
            <a:lvl1pPr>
              <a:defRPr sz="1200" b="1" i="0" baseline="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Calibri" pitchFamily="34" charset="0"/>
                <a:ea typeface="+mn-ea"/>
                <a:cs typeface="+mn-cs"/>
              </a:rPr>
              <a:t>www.NSCLC.org</a:t>
            </a:r>
            <a:endParaRPr kumimoji="0" lang="en-US" sz="12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7038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1169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218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76520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4" name="Rectangle 3"/>
          <p:cNvSpPr/>
          <p:nvPr userDrawn="1"/>
        </p:nvSpPr>
        <p:spPr bwMode="auto">
          <a:xfrm flipH="1" flipV="1">
            <a:off x="0" y="0"/>
            <a:ext cx="9144000" cy="1663700"/>
          </a:xfrm>
          <a:prstGeom prst="rect">
            <a:avLst/>
          </a:prstGeom>
          <a:gradFill flip="none" rotWithShape="1">
            <a:gsLst>
              <a:gs pos="50000">
                <a:srgbClr val="4D6588"/>
              </a:gs>
              <a:gs pos="0">
                <a:srgbClr val="20355E"/>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a:ea typeface="ＭＳ Ｐゴシック" charset="-128"/>
            </a:endParaRPr>
          </a:p>
        </p:txBody>
      </p:sp>
      <p:cxnSp>
        <p:nvCxnSpPr>
          <p:cNvPr id="5" name="Straight Connector 7"/>
          <p:cNvCxnSpPr>
            <a:cxnSpLocks noChangeShapeType="1"/>
          </p:cNvCxnSpPr>
          <p:nvPr userDrawn="1"/>
        </p:nvCxnSpPr>
        <p:spPr bwMode="auto">
          <a:xfrm>
            <a:off x="0" y="1663700"/>
            <a:ext cx="9144000" cy="0"/>
          </a:xfrm>
          <a:prstGeom prst="line">
            <a:avLst/>
          </a:prstGeom>
          <a:noFill/>
          <a:ln w="25400">
            <a:solidFill>
              <a:schemeClr val="bg1"/>
            </a:solidFill>
            <a:round/>
            <a:headEnd/>
            <a:tailEnd/>
          </a:ln>
          <a:effectLst>
            <a:outerShdw dist="25400" dir="16200000" rotWithShape="0">
              <a:srgbClr val="808080">
                <a:alpha val="42999"/>
              </a:srgbClr>
            </a:outerShdw>
          </a:effectLst>
        </p:spPr>
      </p:cxnSp>
      <p:pic>
        <p:nvPicPr>
          <p:cNvPr id="6" name="Picture 8" descr="NSCLC reverse logo.png"/>
          <p:cNvPicPr>
            <a:picLocks noChangeAspect="1"/>
          </p:cNvPicPr>
          <p:nvPr userDrawn="1"/>
        </p:nvPicPr>
        <p:blipFill>
          <a:blip r:embed="rId2" cstate="print"/>
          <a:srcRect/>
          <a:stretch>
            <a:fillRect/>
          </a:stretch>
        </p:blipFill>
        <p:spPr bwMode="auto">
          <a:xfrm>
            <a:off x="750888" y="6477000"/>
            <a:ext cx="1077912" cy="381000"/>
          </a:xfrm>
          <a:prstGeom prst="rect">
            <a:avLst/>
          </a:prstGeom>
          <a:noFill/>
          <a:ln w="9525">
            <a:noFill/>
            <a:miter lim="800000"/>
            <a:headEnd/>
            <a:tailEnd/>
          </a:ln>
        </p:spPr>
      </p:pic>
      <p:sp>
        <p:nvSpPr>
          <p:cNvPr id="7" name="Footer Placeholder 8"/>
          <p:cNvSpPr txBox="1">
            <a:spLocks/>
          </p:cNvSpPr>
          <p:nvPr userDrawn="1"/>
        </p:nvSpPr>
        <p:spPr>
          <a:xfrm>
            <a:off x="3581400" y="6492875"/>
            <a:ext cx="2438400" cy="365125"/>
          </a:xfrm>
          <a:prstGeom prst="rect">
            <a:avLst/>
          </a:prstGeom>
        </p:spPr>
        <p:txBody>
          <a:bodyPr anchor="ctr"/>
          <a:lstStyle>
            <a:lvl1pPr>
              <a:defRPr sz="1200" b="1" i="0" baseline="0"/>
            </a:lvl1pPr>
          </a:lstStyle>
          <a:p>
            <a:pPr algn="ctr">
              <a:defRPr/>
            </a:pPr>
            <a:r>
              <a:rPr lang="en-US" dirty="0" smtClean="0">
                <a:solidFill>
                  <a:prstClr val="white"/>
                </a:solidFill>
                <a:latin typeface="Calibri"/>
              </a:rPr>
              <a:t>www.NSCLC.org</a:t>
            </a:r>
            <a:endParaRPr lang="en-US" dirty="0">
              <a:solidFill>
                <a:prstClr val="white"/>
              </a:solidFill>
              <a:latin typeface="Calibri"/>
            </a:endParaRPr>
          </a:p>
        </p:txBody>
      </p:sp>
      <p:sp>
        <p:nvSpPr>
          <p:cNvPr id="17" name="Title 1"/>
          <p:cNvSpPr>
            <a:spLocks noGrp="1"/>
          </p:cNvSpPr>
          <p:nvPr>
            <p:ph type="title"/>
          </p:nvPr>
        </p:nvSpPr>
        <p:spPr>
          <a:xfrm>
            <a:off x="680720" y="279400"/>
            <a:ext cx="8006080" cy="1315720"/>
          </a:xfrm>
          <a:prstGeom prst="rect">
            <a:avLst/>
          </a:prstGeom>
          <a:effectLst>
            <a:outerShdw blurRad="50800" dist="38100" dir="2700000">
              <a:srgbClr val="000000">
                <a:alpha val="43000"/>
              </a:srgbClr>
            </a:outerShdw>
          </a:effectLst>
        </p:spPr>
        <p:txBody>
          <a:bodyPr anchor="b"/>
          <a:lstStyle>
            <a:lvl1pPr algn="l">
              <a:defRPr>
                <a:solidFill>
                  <a:srgbClr val="FFFFFF"/>
                </a:solidFill>
              </a:defRPr>
            </a:lvl1pPr>
          </a:lstStyle>
          <a:p>
            <a:r>
              <a:rPr lang="en-US" dirty="0" smtClean="0"/>
              <a:t>Click to edit Master title style</a:t>
            </a:r>
            <a:endParaRPr lang="en-US" dirty="0"/>
          </a:p>
        </p:txBody>
      </p:sp>
      <p:sp>
        <p:nvSpPr>
          <p:cNvPr id="18" name="Content Placeholder 2"/>
          <p:cNvSpPr>
            <a:spLocks noGrp="1"/>
          </p:cNvSpPr>
          <p:nvPr>
            <p:ph idx="1"/>
          </p:nvPr>
        </p:nvSpPr>
        <p:spPr>
          <a:xfrm>
            <a:off x="707246" y="1803400"/>
            <a:ext cx="7979553" cy="4363720"/>
          </a:xfrm>
          <a:prstGeom prst="rect">
            <a:avLst/>
          </a:prstGeom>
        </p:spPr>
        <p:txBody>
          <a:bodyPr/>
          <a:lstStyle>
            <a:lvl1pPr marL="342900" indent="-3429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0407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1" Type="http://schemas.openxmlformats.org/officeDocument/2006/relationships/slideLayout" Target="../slideLayouts/slideLayout33.xml"/><Relationship Id="rId22" Type="http://schemas.openxmlformats.org/officeDocument/2006/relationships/slideLayout" Target="../slideLayouts/slideLayout34.xml"/><Relationship Id="rId23" Type="http://schemas.openxmlformats.org/officeDocument/2006/relationships/slideLayout" Target="../slideLayouts/slideLayout35.xml"/><Relationship Id="rId24" Type="http://schemas.openxmlformats.org/officeDocument/2006/relationships/slideLayout" Target="../slideLayouts/slideLayout36.xml"/><Relationship Id="rId25" Type="http://schemas.openxmlformats.org/officeDocument/2006/relationships/slideLayout" Target="../slideLayouts/slideLayout37.xml"/><Relationship Id="rId26" Type="http://schemas.openxmlformats.org/officeDocument/2006/relationships/slideLayout" Target="../slideLayouts/slideLayout38.xml"/><Relationship Id="rId27" Type="http://schemas.openxmlformats.org/officeDocument/2006/relationships/slideLayout" Target="../slideLayouts/slideLayout39.xml"/><Relationship Id="rId28" Type="http://schemas.openxmlformats.org/officeDocument/2006/relationships/slideLayout" Target="../slideLayouts/slideLayout40.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30" Type="http://schemas.openxmlformats.org/officeDocument/2006/relationships/slideLayout" Target="../slideLayouts/slideLayout42.xml"/><Relationship Id="rId31" Type="http://schemas.openxmlformats.org/officeDocument/2006/relationships/slideLayout" Target="../slideLayouts/slideLayout43.xml"/><Relationship Id="rId32" Type="http://schemas.openxmlformats.org/officeDocument/2006/relationships/slideLayout" Target="../slideLayouts/slideLayout44.xml"/><Relationship Id="rId9" Type="http://schemas.openxmlformats.org/officeDocument/2006/relationships/slideLayout" Target="../slideLayouts/slideLayout21.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3" Type="http://schemas.openxmlformats.org/officeDocument/2006/relationships/slideLayout" Target="../slideLayouts/slideLayout45.xml"/><Relationship Id="rId34" Type="http://schemas.openxmlformats.org/officeDocument/2006/relationships/slideLayout" Target="../slideLayouts/slideLayout46.xml"/><Relationship Id="rId35" Type="http://schemas.openxmlformats.org/officeDocument/2006/relationships/slideLayout" Target="../slideLayouts/slideLayout47.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37" Type="http://schemas.openxmlformats.org/officeDocument/2006/relationships/slideLayout" Target="../slideLayouts/slideLayout49.xml"/><Relationship Id="rId38" Type="http://schemas.openxmlformats.org/officeDocument/2006/relationships/slideLayout" Target="../slideLayouts/slideLayout50.xml"/><Relationship Id="rId39" Type="http://schemas.openxmlformats.org/officeDocument/2006/relationships/slideLayout" Target="../slideLayouts/slideLayout51.xml"/><Relationship Id="rId40" Type="http://schemas.openxmlformats.org/officeDocument/2006/relationships/slideLayout" Target="../slideLayouts/slideLayout52.xml"/><Relationship Id="rId41" Type="http://schemas.openxmlformats.org/officeDocument/2006/relationships/slideLayout" Target="../slideLayouts/slideLayout53.xml"/><Relationship Id="rId4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3.xml"/><Relationship Id="rId21" Type="http://schemas.openxmlformats.org/officeDocument/2006/relationships/slideLayout" Target="../slideLayouts/slideLayout74.xml"/><Relationship Id="rId22" Type="http://schemas.openxmlformats.org/officeDocument/2006/relationships/slideLayout" Target="../slideLayouts/slideLayout75.xml"/><Relationship Id="rId23" Type="http://schemas.openxmlformats.org/officeDocument/2006/relationships/slideLayout" Target="../slideLayouts/slideLayout76.xml"/><Relationship Id="rId24" Type="http://schemas.openxmlformats.org/officeDocument/2006/relationships/slideLayout" Target="../slideLayouts/slideLayout77.xml"/><Relationship Id="rId25" Type="http://schemas.openxmlformats.org/officeDocument/2006/relationships/slideLayout" Target="../slideLayouts/slideLayout78.xml"/><Relationship Id="rId26" Type="http://schemas.openxmlformats.org/officeDocument/2006/relationships/slideLayout" Target="../slideLayouts/slideLayout79.xml"/><Relationship Id="rId27" Type="http://schemas.openxmlformats.org/officeDocument/2006/relationships/slideLayout" Target="../slideLayouts/slideLayout80.xml"/><Relationship Id="rId28" Type="http://schemas.openxmlformats.org/officeDocument/2006/relationships/slideLayout" Target="../slideLayouts/slideLayout81.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30" Type="http://schemas.openxmlformats.org/officeDocument/2006/relationships/slideLayout" Target="../slideLayouts/slideLayout83.xml"/><Relationship Id="rId31" Type="http://schemas.openxmlformats.org/officeDocument/2006/relationships/slideLayout" Target="../slideLayouts/slideLayout84.xml"/><Relationship Id="rId32" Type="http://schemas.openxmlformats.org/officeDocument/2006/relationships/slideLayout" Target="../slideLayouts/slideLayout85.xml"/><Relationship Id="rId9" Type="http://schemas.openxmlformats.org/officeDocument/2006/relationships/slideLayout" Target="../slideLayouts/slideLayout62.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33" Type="http://schemas.openxmlformats.org/officeDocument/2006/relationships/slideLayout" Target="../slideLayouts/slideLayout86.xml"/><Relationship Id="rId34" Type="http://schemas.openxmlformats.org/officeDocument/2006/relationships/slideLayout" Target="../slideLayouts/slideLayout87.xml"/><Relationship Id="rId35" Type="http://schemas.openxmlformats.org/officeDocument/2006/relationships/slideLayout" Target="../slideLayouts/slideLayout88.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1" Type="http://schemas.openxmlformats.org/officeDocument/2006/relationships/slideLayout" Target="../slideLayouts/slideLayout64.xml"/><Relationship Id="rId12" Type="http://schemas.openxmlformats.org/officeDocument/2006/relationships/slideLayout" Target="../slideLayouts/slideLayout65.xml"/><Relationship Id="rId13" Type="http://schemas.openxmlformats.org/officeDocument/2006/relationships/slideLayout" Target="../slideLayouts/slideLayout66.xml"/><Relationship Id="rId14" Type="http://schemas.openxmlformats.org/officeDocument/2006/relationships/slideLayout" Target="../slideLayouts/slideLayout67.xml"/><Relationship Id="rId15" Type="http://schemas.openxmlformats.org/officeDocument/2006/relationships/slideLayout" Target="../slideLayouts/slideLayout68.xml"/><Relationship Id="rId16" Type="http://schemas.openxmlformats.org/officeDocument/2006/relationships/slideLayout" Target="../slideLayouts/slideLayout69.xml"/><Relationship Id="rId17" Type="http://schemas.openxmlformats.org/officeDocument/2006/relationships/slideLayout" Target="../slideLayouts/slideLayout70.xml"/><Relationship Id="rId18" Type="http://schemas.openxmlformats.org/officeDocument/2006/relationships/slideLayout" Target="../slideLayouts/slideLayout71.xml"/><Relationship Id="rId19" Type="http://schemas.openxmlformats.org/officeDocument/2006/relationships/slideLayout" Target="../slideLayouts/slideLayout72.xml"/><Relationship Id="rId37" Type="http://schemas.openxmlformats.org/officeDocument/2006/relationships/slideLayout" Target="../slideLayouts/slideLayout90.xml"/><Relationship Id="rId38" Type="http://schemas.openxmlformats.org/officeDocument/2006/relationships/slideLayout" Target="../slideLayouts/slideLayout91.xml"/><Relationship Id="rId39" Type="http://schemas.openxmlformats.org/officeDocument/2006/relationships/slideLayout" Target="../slideLayouts/slideLayout92.xml"/><Relationship Id="rId40" Type="http://schemas.openxmlformats.org/officeDocument/2006/relationships/slideLayout" Target="../slideLayouts/slideLayout93.xml"/><Relationship Id="rId41" Type="http://schemas.openxmlformats.org/officeDocument/2006/relationships/slideLayout" Target="../slideLayouts/slideLayout94.xml"/><Relationship Id="rId4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400800"/>
            <a:ext cx="9153525" cy="466725"/>
          </a:xfrm>
          <a:prstGeom prst="rect">
            <a:avLst/>
          </a:prstGeom>
          <a:gradFill flip="none" rotWithShape="1">
            <a:gsLst>
              <a:gs pos="50000">
                <a:srgbClr val="4D6588"/>
              </a:gs>
              <a:gs pos="0">
                <a:srgbClr val="20355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latin typeface="Calibri" pitchFamily="34" charset="0"/>
              <a:ea typeface="ＭＳ Ｐゴシック" charset="-128"/>
              <a:cs typeface="ＭＳ Ｐゴシック" charset="-128"/>
            </a:endParaRPr>
          </a:p>
        </p:txBody>
      </p:sp>
      <p:cxnSp>
        <p:nvCxnSpPr>
          <p:cNvPr id="11" name="Straight Connector 10"/>
          <p:cNvCxnSpPr/>
          <p:nvPr/>
        </p:nvCxnSpPr>
        <p:spPr>
          <a:xfrm rot="10800000">
            <a:off x="0" y="6396038"/>
            <a:ext cx="915352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a:xfrm>
            <a:off x="8128000" y="6432550"/>
            <a:ext cx="723900" cy="365125"/>
          </a:xfrm>
          <a:prstGeom prst="rect">
            <a:avLst/>
          </a:prstGeom>
        </p:spPr>
        <p:txBody>
          <a:bodyPr vert="horz" lIns="91440" tIns="45720" rIns="91440" bIns="45720" rtlCol="0" anchor="ctr"/>
          <a:lstStyle>
            <a:lvl1pPr algn="r">
              <a:defRPr sz="1000">
                <a:solidFill>
                  <a:schemeClr val="bg1"/>
                </a:solidFill>
                <a:latin typeface="Calibri" pitchFamily="34" charset="0"/>
              </a:defRPr>
            </a:lvl1pPr>
          </a:lstStyle>
          <a:p>
            <a:fld id="{95F7A70B-15C0-4D73-9A5B-EFECEDAF0805}" type="slidenum">
              <a:rPr lang="en-US" smtClean="0"/>
              <a:pPr/>
              <a:t>‹#›</a:t>
            </a:fld>
            <a:endParaRPr lang="en-US" dirty="0"/>
          </a:p>
        </p:txBody>
      </p:sp>
      <p:sp>
        <p:nvSpPr>
          <p:cNvPr id="5" name="Footer Placeholder 4"/>
          <p:cNvSpPr>
            <a:spLocks noGrp="1"/>
          </p:cNvSpPr>
          <p:nvPr>
            <p:ph type="ftr" sz="quarter" idx="3"/>
          </p:nvPr>
        </p:nvSpPr>
        <p:spPr>
          <a:xfrm>
            <a:off x="5067300" y="6432550"/>
            <a:ext cx="2794000" cy="365125"/>
          </a:xfrm>
          <a:prstGeom prst="rect">
            <a:avLst/>
          </a:prstGeom>
        </p:spPr>
        <p:txBody>
          <a:bodyPr vert="horz" lIns="91440" tIns="45720" rIns="91440" bIns="45720" rtlCol="0" anchor="ctr"/>
          <a:lstStyle>
            <a:lvl1pPr algn="r">
              <a:defRPr sz="800">
                <a:solidFill>
                  <a:schemeClr val="bg1"/>
                </a:solidFill>
                <a:latin typeface="Calibri"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41" r:id="rId4"/>
    <p:sldLayoutId id="2147483664" r:id="rId5"/>
    <p:sldLayoutId id="2147483666" r:id="rId6"/>
    <p:sldLayoutId id="2147483667"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44343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C427F-8D6A-467F-8C0A-DA83764E4045}" type="datetimeFigureOut">
              <a:rPr lang="en-US" smtClean="0">
                <a:solidFill>
                  <a:prstClr val="black">
                    <a:tint val="75000"/>
                  </a:prstClr>
                </a:solidFill>
                <a:latin typeface="Calibri"/>
              </a:rPr>
              <a:pPr/>
              <a:t>8/23/13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2C7B9-689A-4DF7-8711-9DBE527773C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73817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consumer.org/index.php?id=partners" TargetMode="External"/><Relationship Id="rId4" Type="http://schemas.openxmlformats.org/officeDocument/2006/relationships/hyperlink" Target="http://www.disabilityrightsca.org/" TargetMode="External"/><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dualsdemoadvocacy.org/" TargetMode="External"/><Relationship Id="rId4" Type="http://schemas.openxmlformats.org/officeDocument/2006/relationships/hyperlink" Target="mailto:arich@nsclc.org" TargetMode="External"/><Relationship Id="rId5" Type="http://schemas.openxmlformats.org/officeDocument/2006/relationships/hyperlink" Target="mailto:acutler@nsclc.org" TargetMode="External"/><Relationship Id="rId6" Type="http://schemas.openxmlformats.org/officeDocument/2006/relationships/hyperlink" Target="http://www.dredf.org" TargetMode="External"/><Relationship Id="rId7" Type="http://schemas.openxmlformats.org/officeDocument/2006/relationships/hyperlink" Target="mailto:syee@dredf.org" TargetMode="External"/><Relationship Id="rId8" Type="http://schemas.openxmlformats.org/officeDocument/2006/relationships/hyperlink" Target="mailto:mlbreslin@dredf.org" TargetMode="External"/><Relationship Id="rId9" Type="http://schemas.openxmlformats.org/officeDocument/2006/relationships/hyperlink" Target="http://www.calduals.org" TargetMode="External"/><Relationship Id="rId10"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069375" y="457200"/>
            <a:ext cx="4617424" cy="1094502"/>
          </a:xfrm>
          <a:prstGeom prst="rect">
            <a:avLst/>
          </a:prstGeom>
          <a:noFill/>
          <a:ln w="9525">
            <a:noFill/>
            <a:miter lim="800000"/>
            <a:headEnd/>
            <a:tailEnd/>
          </a:ln>
        </p:spPr>
      </p:pic>
      <p:sp>
        <p:nvSpPr>
          <p:cNvPr id="11" name="Content Placeholder 10"/>
          <p:cNvSpPr>
            <a:spLocks noGrp="1"/>
          </p:cNvSpPr>
          <p:nvPr>
            <p:ph idx="1"/>
          </p:nvPr>
        </p:nvSpPr>
        <p:spPr/>
        <p:txBody>
          <a:bodyPr>
            <a:normAutofit lnSpcReduction="10000"/>
          </a:bodyPr>
          <a:lstStyle/>
          <a:p>
            <a:pPr>
              <a:spcBef>
                <a:spcPts val="0"/>
              </a:spcBef>
              <a:buNone/>
            </a:pPr>
            <a:endParaRPr lang="en-US" sz="2000" b="1" dirty="0" smtClean="0"/>
          </a:p>
          <a:p>
            <a:pPr indent="0" algn="ctr">
              <a:buNone/>
            </a:pPr>
            <a:r>
              <a:rPr lang="en-US" sz="2800" b="1" dirty="0"/>
              <a:t>Coordinated Care Initiative (CCI) BASICS: Preparing for Changes </a:t>
            </a:r>
          </a:p>
          <a:p>
            <a:pPr>
              <a:spcBef>
                <a:spcPts val="0"/>
              </a:spcBef>
              <a:buNone/>
            </a:pPr>
            <a:endParaRPr lang="en-US" sz="2000" dirty="0"/>
          </a:p>
          <a:p>
            <a:pPr marL="0" indent="0">
              <a:lnSpc>
                <a:spcPct val="80000"/>
              </a:lnSpc>
              <a:buNone/>
            </a:pPr>
            <a:endParaRPr lang="en-US" sz="2000" dirty="0"/>
          </a:p>
          <a:p>
            <a:pPr marL="0" indent="0">
              <a:lnSpc>
                <a:spcPct val="80000"/>
              </a:lnSpc>
              <a:buNone/>
            </a:pPr>
            <a:r>
              <a:rPr lang="en-US" sz="2400" dirty="0"/>
              <a:t>Amber Cutler, Staff Attorney</a:t>
            </a:r>
          </a:p>
          <a:p>
            <a:pPr marL="0" indent="0">
              <a:lnSpc>
                <a:spcPct val="80000"/>
              </a:lnSpc>
              <a:buNone/>
            </a:pPr>
            <a:r>
              <a:rPr lang="en-US" sz="2400" dirty="0"/>
              <a:t>National Senior Citizens Law Center</a:t>
            </a:r>
          </a:p>
          <a:p>
            <a:pPr>
              <a:spcBef>
                <a:spcPts val="0"/>
              </a:spcBef>
              <a:buNone/>
            </a:pPr>
            <a:endParaRPr lang="en-US" sz="2400" dirty="0"/>
          </a:p>
          <a:p>
            <a:pPr>
              <a:spcBef>
                <a:spcPts val="0"/>
              </a:spcBef>
              <a:buNone/>
            </a:pPr>
            <a:r>
              <a:rPr lang="en-US" sz="2400" dirty="0"/>
              <a:t>Silvia </a:t>
            </a:r>
            <a:r>
              <a:rPr lang="en-US" sz="2400" dirty="0" smtClean="0"/>
              <a:t>Yee, Senior Attorney</a:t>
            </a:r>
            <a:endParaRPr lang="en-US" sz="2400" dirty="0"/>
          </a:p>
          <a:p>
            <a:pPr>
              <a:spcBef>
                <a:spcPts val="0"/>
              </a:spcBef>
              <a:buNone/>
            </a:pPr>
            <a:r>
              <a:rPr lang="en-US" sz="2400" dirty="0"/>
              <a:t>Disability Rights Education &amp; Defense Fund			</a:t>
            </a:r>
            <a:endParaRPr lang="en-US" sz="2400" b="1" dirty="0"/>
          </a:p>
          <a:p>
            <a:pPr>
              <a:spcBef>
                <a:spcPts val="0"/>
              </a:spcBef>
              <a:buNone/>
            </a:pPr>
            <a:endParaRPr lang="en-US" sz="2400" b="1" dirty="0"/>
          </a:p>
          <a:p>
            <a:pPr>
              <a:spcBef>
                <a:spcPts val="0"/>
              </a:spcBef>
              <a:buNone/>
            </a:pPr>
            <a:r>
              <a:rPr lang="en-US" sz="2400" dirty="0" smtClean="0"/>
              <a:t>August 22, 2013</a:t>
            </a:r>
            <a:endParaRPr lang="en-US" sz="2400" dirty="0"/>
          </a:p>
          <a:p>
            <a:pPr>
              <a:spcBef>
                <a:spcPts val="0"/>
              </a:spcBef>
              <a:buNone/>
            </a:pPr>
            <a:endParaRPr lang="en-US" sz="2000" dirty="0"/>
          </a:p>
        </p:txBody>
      </p:sp>
      <p:pic>
        <p:nvPicPr>
          <p:cNvPr id="12" name="Picture 3"/>
          <p:cNvPicPr>
            <a:picLocks noChangeAspect="1" noChangeArrowheads="1"/>
          </p:cNvPicPr>
          <p:nvPr/>
        </p:nvPicPr>
        <p:blipFill>
          <a:blip r:embed="rId4" cstate="print"/>
          <a:srcRect/>
          <a:stretch>
            <a:fillRect/>
          </a:stretch>
        </p:blipFill>
        <p:spPr bwMode="auto">
          <a:xfrm>
            <a:off x="762000" y="638175"/>
            <a:ext cx="1951535" cy="771144"/>
          </a:xfrm>
          <a:prstGeom prst="rect">
            <a:avLst/>
          </a:prstGeom>
          <a:noFill/>
          <a:ln w="9525">
            <a:noFill/>
            <a:miter lim="800000"/>
            <a:headEnd/>
            <a:tailEnd/>
          </a:ln>
        </p:spPr>
      </p:pic>
    </p:spTree>
    <p:extLst>
      <p:ext uri="{BB962C8B-B14F-4D97-AF65-F5344CB8AC3E}">
        <p14:creationId xmlns:p14="http://schemas.microsoft.com/office/powerpoint/2010/main" val="32755186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3600" dirty="0">
                <a:latin typeface="Calibri"/>
                <a:cs typeface="Calibri"/>
              </a:rPr>
              <a:t>Managed Care: Plans </a:t>
            </a:r>
            <a:r>
              <a:rPr lang="en-US" sz="3600" dirty="0" smtClean="0">
                <a:latin typeface="Calibri"/>
                <a:cs typeface="Calibri"/>
              </a:rPr>
              <a:t>paid </a:t>
            </a:r>
            <a:r>
              <a:rPr lang="en-US" sz="3600" dirty="0">
                <a:latin typeface="Calibri"/>
                <a:cs typeface="Calibri"/>
              </a:rPr>
              <a:t>to provide covered services via network providers</a:t>
            </a:r>
            <a:endParaRPr lang="en-US" sz="3600"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10</a:t>
            </a:fld>
            <a:endParaRPr lang="en-US" dirty="0"/>
          </a:p>
        </p:txBody>
      </p:sp>
      <p:sp>
        <p:nvSpPr>
          <p:cNvPr id="101" name="Rounded Rectangle 100"/>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pic>
        <p:nvPicPr>
          <p:cNvPr id="25" name="Picture 24"/>
          <p:cNvPicPr>
            <a:picLocks noChangeAspect="1"/>
          </p:cNvPicPr>
          <p:nvPr/>
        </p:nvPicPr>
        <p:blipFill>
          <a:blip r:embed="rId3" cstate="print"/>
          <a:stretch>
            <a:fillRect/>
          </a:stretch>
        </p:blipFill>
        <p:spPr>
          <a:xfrm>
            <a:off x="7558401" y="6432550"/>
            <a:ext cx="724767" cy="440217"/>
          </a:xfrm>
          <a:prstGeom prst="rect">
            <a:avLst/>
          </a:prstGeom>
        </p:spPr>
      </p:pic>
      <p:sp>
        <p:nvSpPr>
          <p:cNvPr id="26" name="Rounded Rectangle 25"/>
          <p:cNvSpPr/>
          <p:nvPr/>
        </p:nvSpPr>
        <p:spPr>
          <a:xfrm>
            <a:off x="3429000" y="1752600"/>
            <a:ext cx="1845425" cy="91440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Senior/Person with Disability</a:t>
            </a:r>
            <a:endParaRPr lang="en-US" dirty="0">
              <a:latin typeface="Calibri"/>
              <a:cs typeface="Calibri"/>
            </a:endParaRPr>
          </a:p>
        </p:txBody>
      </p:sp>
      <p:sp>
        <p:nvSpPr>
          <p:cNvPr id="27" name="Oval 26"/>
          <p:cNvSpPr/>
          <p:nvPr/>
        </p:nvSpPr>
        <p:spPr>
          <a:xfrm>
            <a:off x="3429000" y="4191000"/>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sp>
        <p:nvSpPr>
          <p:cNvPr id="28" name="Oval 27"/>
          <p:cNvSpPr/>
          <p:nvPr/>
        </p:nvSpPr>
        <p:spPr>
          <a:xfrm>
            <a:off x="676656" y="4188228"/>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sp>
        <p:nvSpPr>
          <p:cNvPr id="29" name="Oval 28"/>
          <p:cNvSpPr/>
          <p:nvPr/>
        </p:nvSpPr>
        <p:spPr>
          <a:xfrm>
            <a:off x="5698374" y="4214552"/>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cxnSp>
        <p:nvCxnSpPr>
          <p:cNvPr id="30" name="Straight Arrow Connector 29"/>
          <p:cNvCxnSpPr>
            <a:stCxn id="26" idx="2"/>
            <a:endCxn id="27" idx="0"/>
          </p:cNvCxnSpPr>
          <p:nvPr/>
        </p:nvCxnSpPr>
        <p:spPr>
          <a:xfrm>
            <a:off x="4351713" y="2667000"/>
            <a:ext cx="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3666019" y="3048000"/>
            <a:ext cx="1439381" cy="91440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Health Plan</a:t>
            </a:r>
            <a:endParaRPr lang="en-US" dirty="0">
              <a:latin typeface="Calibri"/>
              <a:cs typeface="Calibri"/>
            </a:endParaRPr>
          </a:p>
        </p:txBody>
      </p:sp>
      <p:sp>
        <p:nvSpPr>
          <p:cNvPr id="32" name="Rounded Rectangle 31"/>
          <p:cNvSpPr/>
          <p:nvPr/>
        </p:nvSpPr>
        <p:spPr>
          <a:xfrm>
            <a:off x="6934200" y="3048000"/>
            <a:ext cx="1469435" cy="928468"/>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DHCS &amp; Medicare</a:t>
            </a:r>
            <a:endParaRPr lang="en-US" dirty="0">
              <a:latin typeface="Calibri"/>
              <a:cs typeface="Calibri"/>
            </a:endParaRPr>
          </a:p>
        </p:txBody>
      </p:sp>
      <p:cxnSp>
        <p:nvCxnSpPr>
          <p:cNvPr id="34" name="Straight Arrow Connector 33"/>
          <p:cNvCxnSpPr>
            <a:stCxn id="31" idx="2"/>
            <a:endCxn id="29" idx="0"/>
          </p:cNvCxnSpPr>
          <p:nvPr/>
        </p:nvCxnSpPr>
        <p:spPr>
          <a:xfrm>
            <a:off x="4385710" y="3962400"/>
            <a:ext cx="2235377" cy="2521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2" idx="1"/>
            <a:endCxn id="31" idx="3"/>
          </p:cNvCxnSpPr>
          <p:nvPr/>
        </p:nvCxnSpPr>
        <p:spPr>
          <a:xfrm flipH="1" flipV="1">
            <a:off x="5105400" y="3505200"/>
            <a:ext cx="1828800" cy="70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769290" y="3037245"/>
            <a:ext cx="466218"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Tree>
    <p:extLst>
      <p:ext uri="{BB962C8B-B14F-4D97-AF65-F5344CB8AC3E}">
        <p14:creationId xmlns:p14="http://schemas.microsoft.com/office/powerpoint/2010/main" val="95442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3"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3"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6" grpId="0"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1" grpId="0" animBg="1"/>
      <p:bldP spid="31" grpId="1" animBg="1"/>
      <p:bldP spid="31" grpId="2" animBg="1"/>
      <p:bldP spid="32" grpId="0" animBg="1"/>
      <p:bldP spid="32" grpId="1" animBg="1"/>
      <p:bldP spid="36" grpId="0"/>
      <p:bldP spid="3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92336" y="1831571"/>
            <a:ext cx="2912226" cy="24245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Medi-Cal and Medicare</a:t>
            </a:r>
          </a:p>
          <a:p>
            <a:pPr algn="ctr"/>
            <a:r>
              <a:rPr lang="en-US" sz="2000" dirty="0" smtClean="0">
                <a:latin typeface="Calibri"/>
                <a:cs typeface="Calibri"/>
              </a:rPr>
              <a:t>(Dual Eligibles)</a:t>
            </a:r>
            <a:endParaRPr lang="en-US" sz="2000" dirty="0">
              <a:latin typeface="Calibri"/>
              <a:cs typeface="Calibri"/>
            </a:endParaRPr>
          </a:p>
        </p:txBody>
      </p:sp>
      <p:sp>
        <p:nvSpPr>
          <p:cNvPr id="8" name="Oval 7"/>
          <p:cNvSpPr/>
          <p:nvPr/>
        </p:nvSpPr>
        <p:spPr>
          <a:xfrm>
            <a:off x="1436716" y="3929149"/>
            <a:ext cx="2912226" cy="24245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Medi-Cal only</a:t>
            </a:r>
          </a:p>
          <a:p>
            <a:pPr algn="ctr"/>
            <a:r>
              <a:rPr lang="en-US" sz="2000" dirty="0" smtClean="0">
                <a:latin typeface="Calibri"/>
                <a:cs typeface="Calibri"/>
              </a:rPr>
              <a:t>(SPDs)</a:t>
            </a:r>
          </a:p>
        </p:txBody>
      </p:sp>
      <p:sp>
        <p:nvSpPr>
          <p:cNvPr id="9" name="Oval 8"/>
          <p:cNvSpPr/>
          <p:nvPr/>
        </p:nvSpPr>
        <p:spPr>
          <a:xfrm>
            <a:off x="4807528" y="3912523"/>
            <a:ext cx="2912226" cy="24245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Medicare Only</a:t>
            </a:r>
          </a:p>
          <a:p>
            <a:pPr algn="ctr"/>
            <a:endParaRPr lang="en-US" sz="2000" dirty="0">
              <a:latin typeface="Calibri"/>
              <a:cs typeface="Calibri"/>
            </a:endParaRPr>
          </a:p>
        </p:txBody>
      </p:sp>
      <p:sp>
        <p:nvSpPr>
          <p:cNvPr id="12" name="Rounded Rectangle 11"/>
          <p:cNvSpPr/>
          <p:nvPr/>
        </p:nvSpPr>
        <p:spPr>
          <a:xfrm>
            <a:off x="814648" y="2477192"/>
            <a:ext cx="1529542" cy="964277"/>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Impacted</a:t>
            </a:r>
            <a:endParaRPr lang="en-US" dirty="0">
              <a:latin typeface="Calibri"/>
              <a:cs typeface="Calibri"/>
            </a:endParaRPr>
          </a:p>
        </p:txBody>
      </p:sp>
      <p:sp>
        <p:nvSpPr>
          <p:cNvPr id="13" name="Rounded Rectangle 12"/>
          <p:cNvSpPr/>
          <p:nvPr/>
        </p:nvSpPr>
        <p:spPr>
          <a:xfrm>
            <a:off x="6869084" y="2479964"/>
            <a:ext cx="1529542" cy="964277"/>
          </a:xfrm>
          <a:prstGeom prst="roundRect">
            <a:avLst/>
          </a:prstGeom>
          <a:solidFill>
            <a:schemeClr val="accent1">
              <a:lumMod val="40000"/>
              <a:lumOff val="60000"/>
            </a:schemeClr>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latin typeface="Calibri"/>
                <a:cs typeface="Calibri"/>
              </a:rPr>
              <a:t>Not</a:t>
            </a:r>
          </a:p>
          <a:p>
            <a:pPr algn="ctr"/>
            <a:r>
              <a:rPr lang="en-US" dirty="0" smtClean="0">
                <a:solidFill>
                  <a:schemeClr val="tx1"/>
                </a:solidFill>
                <a:latin typeface="Calibri"/>
                <a:cs typeface="Calibri"/>
              </a:rPr>
              <a:t>Impacted</a:t>
            </a:r>
            <a:endParaRPr lang="en-US" dirty="0">
              <a:solidFill>
                <a:schemeClr val="tx1"/>
              </a:solidFill>
              <a:latin typeface="Calibri"/>
              <a:cs typeface="Calibri"/>
            </a:endParaRPr>
          </a:p>
        </p:txBody>
      </p:sp>
      <p:cxnSp>
        <p:nvCxnSpPr>
          <p:cNvPr id="16" name="Straight Connector 15"/>
          <p:cNvCxnSpPr/>
          <p:nvPr/>
        </p:nvCxnSpPr>
        <p:spPr>
          <a:xfrm flipH="1">
            <a:off x="7165571" y="3557847"/>
            <a:ext cx="315884" cy="432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10691" y="2975956"/>
            <a:ext cx="59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62793" y="3524596"/>
            <a:ext cx="382385" cy="532015"/>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0" y="279400"/>
            <a:ext cx="8020050" cy="1315720"/>
          </a:xfrm>
          <a:prstGeom prst="rect">
            <a:avLst/>
          </a:prstGeom>
          <a:effectLst>
            <a:outerShdw blurRad="50800" dist="38100" dir="2700000">
              <a:srgbClr val="000000">
                <a:alpha val="43000"/>
              </a:srgbClr>
            </a:outerShdw>
          </a:effectLst>
        </p:spPr>
        <p:txBody>
          <a:bodyPr anchor="b"/>
          <a:lstStyle/>
          <a:p>
            <a:pPr lvl="0" defTabSz="457200" fontAlgn="base">
              <a:spcBef>
                <a:spcPct val="0"/>
              </a:spcBef>
              <a:spcAft>
                <a:spcPct val="0"/>
              </a:spcAft>
            </a:pPr>
            <a:r>
              <a:rPr lang="en-US" sz="3600" dirty="0" smtClean="0">
                <a:solidFill>
                  <a:schemeClr val="bg1"/>
                </a:solidFill>
                <a:latin typeface="Calibri" pitchFamily="34" charset="0"/>
              </a:rPr>
              <a:t>CCI impacts duals &amp; seniors and persons </a:t>
            </a:r>
          </a:p>
          <a:p>
            <a:pPr lvl="0" defTabSz="457200" fontAlgn="base">
              <a:spcBef>
                <a:spcPct val="0"/>
              </a:spcBef>
              <a:spcAft>
                <a:spcPct val="0"/>
              </a:spcAft>
            </a:pPr>
            <a:r>
              <a:rPr lang="en-US" sz="3600" dirty="0" smtClean="0">
                <a:solidFill>
                  <a:schemeClr val="bg1"/>
                </a:solidFill>
                <a:latin typeface="Calibri" pitchFamily="34" charset="0"/>
              </a:rPr>
              <a:t>with disabilities with Medi-Cal</a:t>
            </a:r>
            <a:endParaRPr kumimoji="0" lang="en-US" sz="3600" b="0" i="0" u="none" strike="noStrike" kern="1200" cap="none" spc="0" normalizeH="0" baseline="0" noProof="0" dirty="0">
              <a:ln>
                <a:noFill/>
              </a:ln>
              <a:solidFill>
                <a:schemeClr val="bg1"/>
              </a:solidFill>
              <a:effectLst/>
              <a:uLnTx/>
              <a:uFillTx/>
              <a:latin typeface="Calibri" pitchFamily="34" charset="0"/>
              <a:ea typeface="ＭＳ Ｐゴシック" charset="-128"/>
              <a:cs typeface="ＭＳ Ｐゴシック" charset="-128"/>
            </a:endParaRPr>
          </a:p>
        </p:txBody>
      </p:sp>
      <p:sp>
        <p:nvSpPr>
          <p:cNvPr id="14" name="Rounded Rectangle 13"/>
          <p:cNvSpPr/>
          <p:nvPr/>
        </p:nvSpPr>
        <p:spPr>
          <a:xfrm>
            <a:off x="8020050" y="138929"/>
            <a:ext cx="990601" cy="794521"/>
          </a:xfrm>
          <a:prstGeom prst="roundRect">
            <a:avLst/>
          </a:prstGeom>
          <a:solidFill>
            <a:schemeClr val="accent2"/>
          </a:solidFill>
          <a:effectLst/>
          <a:scene3d>
            <a:camera prst="orthographicFront">
              <a:rot lat="0" lon="0" rev="0"/>
            </a:camera>
            <a:lightRig rig="threePt" dir="t">
              <a:rot lat="0" lon="0" rev="1200000"/>
            </a:lightRig>
          </a:scene3d>
          <a:sp3d prstMaterial="matte">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Who</a:t>
            </a:r>
            <a:endParaRPr lang="en-US" dirty="0">
              <a:latin typeface="Calibri"/>
              <a:cs typeface="Calibri"/>
            </a:endParaRPr>
          </a:p>
        </p:txBody>
      </p:sp>
      <p:sp>
        <p:nvSpPr>
          <p:cNvPr id="2" name="Slide Number Placeholder 1"/>
          <p:cNvSpPr>
            <a:spLocks noGrp="1"/>
          </p:cNvSpPr>
          <p:nvPr>
            <p:ph type="sldNum" sz="quarter" idx="10"/>
          </p:nvPr>
        </p:nvSpPr>
        <p:spPr/>
        <p:txBody>
          <a:bodyPr/>
          <a:lstStyle/>
          <a:p>
            <a:fld id="{95F7A70B-15C0-4D73-9A5B-EFECEDAF0805}" type="slidenum">
              <a:rPr lang="en-US" smtClean="0"/>
              <a:pPr/>
              <a:t>11</a:t>
            </a:fld>
            <a:endParaRPr lang="en-US" dirty="0"/>
          </a:p>
        </p:txBody>
      </p:sp>
      <p:pic>
        <p:nvPicPr>
          <p:cNvPr id="15" name="Picture 14"/>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rPr>
              <a:t>Different groups of duals and SPDs are affected differently</a:t>
            </a:r>
            <a:endParaRPr lang="en-US" dirty="0"/>
          </a:p>
        </p:txBody>
      </p:sp>
      <p:sp>
        <p:nvSpPr>
          <p:cNvPr id="3" name="Content Placeholder 2"/>
          <p:cNvSpPr>
            <a:spLocks noGrp="1"/>
          </p:cNvSpPr>
          <p:nvPr>
            <p:ph idx="1"/>
          </p:nvPr>
        </p:nvSpPr>
        <p:spPr/>
        <p:txBody>
          <a:bodyPr/>
          <a:lstStyle/>
          <a:p>
            <a:r>
              <a:rPr lang="en-US" sz="2600" dirty="0" smtClean="0"/>
              <a:t>SPDs that are already required to enroll in </a:t>
            </a:r>
            <a:r>
              <a:rPr lang="en-US" sz="2600" dirty="0" err="1" smtClean="0"/>
              <a:t>Medi</a:t>
            </a:r>
            <a:r>
              <a:rPr lang="en-US" sz="2600" dirty="0" smtClean="0"/>
              <a:t>-Cal managed care</a:t>
            </a:r>
          </a:p>
          <a:p>
            <a:r>
              <a:rPr lang="en-US" sz="2600" dirty="0" smtClean="0"/>
              <a:t>SPDs that will remain exempt from mandatory </a:t>
            </a:r>
            <a:r>
              <a:rPr lang="en-US" sz="2600" dirty="0" err="1" smtClean="0"/>
              <a:t>Medi</a:t>
            </a:r>
            <a:r>
              <a:rPr lang="en-US" sz="2600" dirty="0" smtClean="0"/>
              <a:t>-Cal managed care enrollment</a:t>
            </a:r>
          </a:p>
          <a:p>
            <a:r>
              <a:rPr lang="en-US" sz="2600" dirty="0" smtClean="0"/>
              <a:t>Dual </a:t>
            </a:r>
            <a:r>
              <a:rPr lang="en-US" sz="2600" dirty="0" err="1" smtClean="0"/>
              <a:t>eligibles</a:t>
            </a:r>
            <a:r>
              <a:rPr lang="en-US" sz="2600" dirty="0" smtClean="0"/>
              <a:t> that will be passively enrolled into Cal </a:t>
            </a:r>
            <a:r>
              <a:rPr lang="en-US" sz="2600" dirty="0" err="1" smtClean="0"/>
              <a:t>MediConnect</a:t>
            </a:r>
            <a:endParaRPr lang="en-US" sz="2600" dirty="0" smtClean="0"/>
          </a:p>
          <a:p>
            <a:r>
              <a:rPr lang="en-US" sz="2600" dirty="0" smtClean="0"/>
              <a:t>Dual </a:t>
            </a:r>
            <a:r>
              <a:rPr lang="en-US" sz="2600" dirty="0" err="1" smtClean="0"/>
              <a:t>eligibles</a:t>
            </a:r>
            <a:r>
              <a:rPr lang="en-US" sz="2600" dirty="0" smtClean="0"/>
              <a:t> that can enroll into Cal </a:t>
            </a:r>
            <a:r>
              <a:rPr lang="en-US" sz="2600" dirty="0" err="1" smtClean="0"/>
              <a:t>MediConnect</a:t>
            </a:r>
            <a:r>
              <a:rPr lang="en-US" sz="2600" dirty="0" smtClean="0"/>
              <a:t>, but will not be passively enrolled</a:t>
            </a:r>
          </a:p>
          <a:p>
            <a:r>
              <a:rPr lang="en-US" sz="2600" dirty="0" smtClean="0"/>
              <a:t>Dual </a:t>
            </a:r>
            <a:r>
              <a:rPr lang="en-US" sz="2600" dirty="0" err="1" smtClean="0"/>
              <a:t>eligibles</a:t>
            </a:r>
            <a:r>
              <a:rPr lang="en-US" sz="2600" dirty="0" smtClean="0"/>
              <a:t> that cannot enroll in Cal </a:t>
            </a:r>
            <a:r>
              <a:rPr lang="en-US" sz="2600" dirty="0" err="1" smtClean="0"/>
              <a:t>MediConnect</a:t>
            </a:r>
            <a:endParaRPr lang="en-US" sz="2600" dirty="0" smtClean="0"/>
          </a:p>
          <a:p>
            <a:pPr>
              <a:buNone/>
            </a:pPr>
            <a:endParaRPr lang="en-US" sz="2400" dirty="0" smtClean="0"/>
          </a:p>
          <a:p>
            <a:endParaRPr lang="en-US" sz="2400" dirty="0" smtClean="0"/>
          </a:p>
          <a:p>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12</a:t>
            </a:fld>
            <a:endParaRPr lang="en-US" dirty="0"/>
          </a:p>
        </p:txBody>
      </p:sp>
      <p:sp>
        <p:nvSpPr>
          <p:cNvPr id="5" name="Rounded Rectangle 4"/>
          <p:cNvSpPr/>
          <p:nvPr/>
        </p:nvSpPr>
        <p:spPr>
          <a:xfrm>
            <a:off x="8029574" y="281804"/>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rPr>
              <a:t>Who</a:t>
            </a:r>
            <a:endParaRPr lang="en-US" dirty="0">
              <a:latin typeface="Calibri"/>
            </a:endParaRPr>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83464"/>
            <a:ext cx="8006080" cy="1315720"/>
          </a:xfrm>
        </p:spPr>
        <p:txBody>
          <a:bodyPr/>
          <a:lstStyle/>
          <a:p>
            <a:r>
              <a:rPr lang="en-US" dirty="0" smtClean="0"/>
              <a:t>Total Impact: 1,010,000 </a:t>
            </a:r>
            <a:endParaRPr lang="en-US" dirty="0"/>
          </a:p>
        </p:txBody>
      </p:sp>
      <p:sp>
        <p:nvSpPr>
          <p:cNvPr id="4" name="Rounded Rectangle 3"/>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Who</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3087845"/>
              </p:ext>
            </p:extLst>
          </p:nvPr>
        </p:nvGraphicFramePr>
        <p:xfrm>
          <a:off x="304800" y="1806253"/>
          <a:ext cx="8377936" cy="4180328"/>
        </p:xfrm>
        <a:graphic>
          <a:graphicData uri="http://schemas.openxmlformats.org/drawingml/2006/table">
            <a:tbl>
              <a:tblPr firstRow="1" bandRow="1">
                <a:tableStyleId>{5C22544A-7EE6-4342-B048-85BDC9FD1C3A}</a:tableStyleId>
              </a:tblPr>
              <a:tblGrid>
                <a:gridCol w="2003050"/>
                <a:gridCol w="4076186"/>
                <a:gridCol w="2298700"/>
              </a:tblGrid>
              <a:tr h="784547">
                <a:tc>
                  <a:txBody>
                    <a:bodyPr/>
                    <a:lstStyle/>
                    <a:p>
                      <a:r>
                        <a:rPr lang="en-US" sz="2000" dirty="0" smtClean="0">
                          <a:latin typeface="Calibri"/>
                          <a:cs typeface="Calibri"/>
                        </a:rPr>
                        <a:t>County</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solidFill>
                  </a:tcPr>
                </a:tc>
                <a:tc>
                  <a:txBody>
                    <a:bodyPr/>
                    <a:lstStyle/>
                    <a:p>
                      <a:r>
                        <a:rPr lang="en-US" sz="2000" dirty="0" smtClean="0">
                          <a:latin typeface="Calibri"/>
                          <a:cs typeface="Calibri"/>
                        </a:rPr>
                        <a:t>Duals Subject to Passive Enrollment in Cal</a:t>
                      </a:r>
                      <a:r>
                        <a:rPr lang="en-US" sz="2000" baseline="0" dirty="0" smtClean="0">
                          <a:latin typeface="Calibri"/>
                          <a:cs typeface="Calibri"/>
                        </a:rPr>
                        <a:t> </a:t>
                      </a:r>
                      <a:r>
                        <a:rPr lang="en-US" sz="2000" dirty="0" err="1" smtClean="0">
                          <a:latin typeface="Calibri"/>
                          <a:cs typeface="Calibri"/>
                        </a:rPr>
                        <a:t>MediConnect</a:t>
                      </a:r>
                      <a:r>
                        <a:rPr lang="en-US" sz="2000" dirty="0" smtClean="0">
                          <a:latin typeface="Calibri"/>
                          <a:cs typeface="Calibri"/>
                        </a:rPr>
                        <a:t> (2014)</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1F497D"/>
                    </a:solidFill>
                  </a:tcPr>
                </a:tc>
                <a:tc>
                  <a:txBody>
                    <a:bodyPr/>
                    <a:lstStyle/>
                    <a:p>
                      <a:r>
                        <a:rPr lang="en-US" sz="2000" dirty="0" smtClean="0">
                          <a:latin typeface="Calibri"/>
                          <a:cs typeface="Calibri"/>
                        </a:rPr>
                        <a:t>Medi-Cal MC</a:t>
                      </a:r>
                      <a:r>
                        <a:rPr lang="en-US" sz="2000" baseline="0" dirty="0" smtClean="0">
                          <a:latin typeface="Calibri"/>
                          <a:cs typeface="Calibri"/>
                        </a:rPr>
                        <a:t> Only</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1F497D"/>
                    </a:solidFill>
                  </a:tcPr>
                </a:tc>
              </a:tr>
              <a:tr h="374512">
                <a:tc>
                  <a:txBody>
                    <a:bodyPr/>
                    <a:lstStyle/>
                    <a:p>
                      <a:r>
                        <a:rPr lang="en-US" sz="1800" dirty="0" smtClean="0">
                          <a:latin typeface="Calibri"/>
                          <a:cs typeface="Calibri"/>
                        </a:rPr>
                        <a:t>Alameda</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25, 502</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Los Angeles</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223,084 </a:t>
                      </a:r>
                      <a:r>
                        <a:rPr lang="en-US" sz="1800" baseline="0" dirty="0" smtClean="0">
                          <a:latin typeface="Calibri"/>
                          <a:cs typeface="Calibri"/>
                        </a:rPr>
                        <a:t>   </a:t>
                      </a:r>
                      <a:r>
                        <a:rPr lang="en-US" sz="1800" dirty="0" smtClean="0">
                          <a:latin typeface="Calibri"/>
                          <a:cs typeface="Calibri"/>
                        </a:rPr>
                        <a:t>(200,000 cap)</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Orange</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39,969</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Riverside</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24,395</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406952">
                <a:tc>
                  <a:txBody>
                    <a:bodyPr/>
                    <a:lstStyle/>
                    <a:p>
                      <a:r>
                        <a:rPr lang="en-US" sz="1800" dirty="0" smtClean="0">
                          <a:latin typeface="Calibri"/>
                          <a:cs typeface="Calibri"/>
                        </a:rPr>
                        <a:t>San Bernardino</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26,977</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San Diego</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41,710</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San Mateo</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3,701</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4512">
                <a:tc>
                  <a:txBody>
                    <a:bodyPr/>
                    <a:lstStyle/>
                    <a:p>
                      <a:r>
                        <a:rPr lang="en-US" sz="1800" dirty="0" smtClean="0">
                          <a:latin typeface="Calibri"/>
                          <a:cs typeface="Calibri"/>
                        </a:rPr>
                        <a:t>Santa Clara</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32,</a:t>
                      </a:r>
                      <a:r>
                        <a:rPr lang="en-US" sz="1800" baseline="0" dirty="0" smtClean="0">
                          <a:latin typeface="Calibri"/>
                          <a:cs typeface="Calibri"/>
                        </a:rPr>
                        <a:t> 986</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Unknown</a:t>
                      </a:r>
                      <a:endParaRPr lang="en-US" sz="18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67245">
                <a:tc>
                  <a:txBody>
                    <a:bodyPr/>
                    <a:lstStyle/>
                    <a:p>
                      <a:r>
                        <a:rPr lang="en-US" sz="1800" b="1" baseline="0" dirty="0" smtClean="0">
                          <a:latin typeface="Calibri"/>
                          <a:cs typeface="Calibri"/>
                        </a:rPr>
                        <a:t>Totals</a:t>
                      </a:r>
                      <a:endParaRPr lang="en-US" sz="18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b="1" dirty="0" smtClean="0">
                          <a:latin typeface="Calibri"/>
                          <a:cs typeface="Calibri"/>
                        </a:rPr>
                        <a:t>418,324 (395,204 </a:t>
                      </a:r>
                      <a:r>
                        <a:rPr lang="en-US" sz="1800" b="1" baseline="0" dirty="0" smtClean="0">
                          <a:latin typeface="Calibri"/>
                          <a:cs typeface="Calibri"/>
                        </a:rPr>
                        <a:t>with cap)</a:t>
                      </a:r>
                      <a:endParaRPr lang="en-US" sz="18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1800" b="1" dirty="0" smtClean="0">
                          <a:latin typeface="Calibri"/>
                          <a:cs typeface="Calibri"/>
                        </a:rPr>
                        <a:t>592,000</a:t>
                      </a:r>
                      <a:endParaRPr lang="en-US" sz="18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Duals can enroll </a:t>
            </a:r>
            <a:br>
              <a:rPr lang="en-US" dirty="0" smtClean="0"/>
            </a:br>
            <a:r>
              <a:rPr lang="en-US" dirty="0" smtClean="0"/>
              <a:t>in Cal </a:t>
            </a:r>
            <a:r>
              <a:rPr lang="en-US" dirty="0" err="1" smtClean="0"/>
              <a:t>MediConnect</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14</a:t>
            </a:fld>
            <a:endParaRPr lang="en-US" dirty="0"/>
          </a:p>
        </p:txBody>
      </p:sp>
      <p:sp>
        <p:nvSpPr>
          <p:cNvPr id="6" name="Oval 5"/>
          <p:cNvSpPr/>
          <p:nvPr/>
        </p:nvSpPr>
        <p:spPr>
          <a:xfrm>
            <a:off x="3414106" y="1828800"/>
            <a:ext cx="2256213" cy="21959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Calibri"/>
                <a:cs typeface="Calibri"/>
              </a:rPr>
              <a:t>Duals</a:t>
            </a:r>
          </a:p>
          <a:p>
            <a:pPr algn="ctr"/>
            <a:r>
              <a:rPr lang="en-US" sz="2600" dirty="0" smtClean="0">
                <a:latin typeface="Calibri"/>
                <a:cs typeface="Calibri"/>
              </a:rPr>
              <a:t>Only</a:t>
            </a:r>
          </a:p>
        </p:txBody>
      </p:sp>
      <p:cxnSp>
        <p:nvCxnSpPr>
          <p:cNvPr id="7" name="Straight Arrow Connector 6"/>
          <p:cNvCxnSpPr>
            <a:stCxn id="6" idx="4"/>
            <a:endCxn id="9" idx="0"/>
          </p:cNvCxnSpPr>
          <p:nvPr/>
        </p:nvCxnSpPr>
        <p:spPr>
          <a:xfrm>
            <a:off x="4542213" y="4024745"/>
            <a:ext cx="0" cy="13435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011863" y="5368309"/>
            <a:ext cx="3060700" cy="727691"/>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atin typeface="Calibri"/>
                <a:cs typeface="Calibri"/>
              </a:rPr>
              <a:t>Cal Medi Connect</a:t>
            </a:r>
            <a:endParaRPr lang="en-US" sz="2400" dirty="0">
              <a:latin typeface="Calibri"/>
              <a:cs typeface="Calibri"/>
            </a:endParaRPr>
          </a:p>
        </p:txBody>
      </p:sp>
      <p:sp>
        <p:nvSpPr>
          <p:cNvPr id="10" name="Rounded Rectangle 9"/>
          <p:cNvSpPr/>
          <p:nvPr/>
        </p:nvSpPr>
        <p:spPr>
          <a:xfrm>
            <a:off x="8022874" y="253557"/>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What</a:t>
            </a:r>
            <a:endParaRPr lang="en-US" dirty="0">
              <a:latin typeface="Calibri"/>
              <a:cs typeface="Calibri"/>
            </a:endParaRPr>
          </a:p>
        </p:txBody>
      </p:sp>
      <p:sp>
        <p:nvSpPr>
          <p:cNvPr id="12" name="Rounded Rectangle 11"/>
          <p:cNvSpPr/>
          <p:nvPr/>
        </p:nvSpPr>
        <p:spPr>
          <a:xfrm>
            <a:off x="3551613" y="4343400"/>
            <a:ext cx="1981200" cy="609601"/>
          </a:xfrm>
          <a:prstGeom prst="round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latin typeface="Calibri"/>
                <a:cs typeface="Calibri"/>
              </a:rPr>
              <a:t>Passive Enrollment</a:t>
            </a:r>
            <a:endParaRPr lang="en-US" sz="2000" dirty="0">
              <a:latin typeface="Calibri"/>
              <a:cs typeface="Calibri"/>
            </a:endParaRPr>
          </a:p>
        </p:txBody>
      </p:sp>
      <p:pic>
        <p:nvPicPr>
          <p:cNvPr id="11" name="Picture 10"/>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11638683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0499" y="281804"/>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rPr>
              <a:t>What</a:t>
            </a:r>
            <a:endParaRPr lang="en-US" dirty="0">
              <a:latin typeface="Calibri"/>
            </a:endParaRPr>
          </a:p>
        </p:txBody>
      </p:sp>
      <p:sp>
        <p:nvSpPr>
          <p:cNvPr id="2" name="Slide Number Placeholder 1"/>
          <p:cNvSpPr>
            <a:spLocks noGrp="1"/>
          </p:cNvSpPr>
          <p:nvPr>
            <p:ph type="sldNum" sz="quarter" idx="10"/>
          </p:nvPr>
        </p:nvSpPr>
        <p:spPr/>
        <p:txBody>
          <a:bodyPr/>
          <a:lstStyle/>
          <a:p>
            <a:fld id="{95F7A70B-15C0-4D73-9A5B-EFECEDAF0805}" type="slidenum">
              <a:rPr lang="en-US" smtClean="0">
                <a:latin typeface="Calibri"/>
              </a:rPr>
              <a:pPr/>
              <a:t>15</a:t>
            </a:fld>
            <a:endParaRPr lang="en-US" dirty="0">
              <a:latin typeface="Calibri"/>
            </a:endParaRPr>
          </a:p>
        </p:txBody>
      </p:sp>
      <p:grpSp>
        <p:nvGrpSpPr>
          <p:cNvPr id="3" name="Group 8"/>
          <p:cNvGrpSpPr/>
          <p:nvPr/>
        </p:nvGrpSpPr>
        <p:grpSpPr>
          <a:xfrm>
            <a:off x="3411343" y="1750986"/>
            <a:ext cx="1387115" cy="693557"/>
            <a:chOff x="755380" y="1138"/>
            <a:chExt cx="1387115" cy="693557"/>
          </a:xfrm>
          <a:solidFill>
            <a:schemeClr val="tx2">
              <a:lumMod val="60000"/>
              <a:lumOff val="40000"/>
            </a:schemeClr>
          </a:solidFill>
        </p:grpSpPr>
        <p:sp>
          <p:nvSpPr>
            <p:cNvPr id="10" name="Rounded Rectangle 9"/>
            <p:cNvSpPr/>
            <p:nvPr/>
          </p:nvSpPr>
          <p:spPr>
            <a:xfrm>
              <a:off x="755380" y="1138"/>
              <a:ext cx="1387115" cy="69355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p:nvPr/>
          </p:nvSpPr>
          <p:spPr>
            <a:xfrm>
              <a:off x="775694" y="21452"/>
              <a:ext cx="1346487" cy="6529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rPr>
                <a:t>Opt-In</a:t>
              </a:r>
              <a:endParaRPr lang="en-US" sz="2000" kern="1200" dirty="0">
                <a:latin typeface="Calibri"/>
              </a:endParaRPr>
            </a:p>
          </p:txBody>
        </p:sp>
      </p:grpSp>
      <p:sp>
        <p:nvSpPr>
          <p:cNvPr id="4" name="Oval 3"/>
          <p:cNvSpPr/>
          <p:nvPr/>
        </p:nvSpPr>
        <p:spPr>
          <a:xfrm>
            <a:off x="685800" y="2327656"/>
            <a:ext cx="2006600" cy="1828800"/>
          </a:xfrm>
          <a:prstGeom prst="ellipse">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rPr>
              <a:t>Dual </a:t>
            </a:r>
          </a:p>
          <a:p>
            <a:pPr algn="ctr"/>
            <a:r>
              <a:rPr lang="en-US" sz="1600" dirty="0" smtClean="0">
                <a:latin typeface="Calibri"/>
              </a:rPr>
              <a:t>(subject to passive enrollment) </a:t>
            </a:r>
            <a:endParaRPr lang="en-US" sz="1600" dirty="0">
              <a:latin typeface="Calibri"/>
            </a:endParaRPr>
          </a:p>
        </p:txBody>
      </p:sp>
      <p:sp>
        <p:nvSpPr>
          <p:cNvPr id="5" name="Right Arrow 4"/>
          <p:cNvSpPr/>
          <p:nvPr/>
        </p:nvSpPr>
        <p:spPr>
          <a:xfrm rot="19581431">
            <a:off x="2567159" y="2207381"/>
            <a:ext cx="748504" cy="57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 name="Right Arrow 5"/>
          <p:cNvSpPr/>
          <p:nvPr/>
        </p:nvSpPr>
        <p:spPr>
          <a:xfrm>
            <a:off x="2696094" y="3115056"/>
            <a:ext cx="650076" cy="568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7" name="Right Arrow 6"/>
          <p:cNvSpPr/>
          <p:nvPr/>
        </p:nvSpPr>
        <p:spPr>
          <a:xfrm rot="2606261">
            <a:off x="2378299" y="3937915"/>
            <a:ext cx="1052742" cy="5974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6" name="Rounded Rectangle 15"/>
          <p:cNvSpPr/>
          <p:nvPr/>
        </p:nvSpPr>
        <p:spPr>
          <a:xfrm>
            <a:off x="5393932" y="1750986"/>
            <a:ext cx="3092841" cy="693557"/>
          </a:xfrm>
          <a:prstGeom prst="roundRect">
            <a:avLst>
              <a:gd name="adj" fmla="val 10000"/>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2000" dirty="0" smtClean="0">
                <a:latin typeface="Calibri" pitchFamily="34" charset="0"/>
                <a:cs typeface="Calibri" pitchFamily="34" charset="0"/>
              </a:rPr>
              <a:t>Choose Cal </a:t>
            </a:r>
            <a:r>
              <a:rPr lang="en-US" sz="2000" dirty="0" err="1" smtClean="0">
                <a:latin typeface="Calibri" pitchFamily="34" charset="0"/>
                <a:cs typeface="Calibri" pitchFamily="34" charset="0"/>
              </a:rPr>
              <a:t>MediConnect</a:t>
            </a:r>
            <a:r>
              <a:rPr lang="en-US" sz="2000" dirty="0" smtClean="0">
                <a:latin typeface="Calibri" pitchFamily="34" charset="0"/>
                <a:cs typeface="Calibri" pitchFamily="34" charset="0"/>
              </a:rPr>
              <a:t> Plan</a:t>
            </a:r>
            <a:endParaRPr lang="en-US" sz="2000" dirty="0">
              <a:latin typeface="Calibri" pitchFamily="34" charset="0"/>
              <a:cs typeface="Calibri" pitchFamily="34" charset="0"/>
            </a:endParaRPr>
          </a:p>
        </p:txBody>
      </p:sp>
      <p:grpSp>
        <p:nvGrpSpPr>
          <p:cNvPr id="9" name="Group 17"/>
          <p:cNvGrpSpPr/>
          <p:nvPr/>
        </p:nvGrpSpPr>
        <p:grpSpPr>
          <a:xfrm>
            <a:off x="3431657" y="3115056"/>
            <a:ext cx="1387115" cy="693557"/>
            <a:chOff x="755380" y="1197525"/>
            <a:chExt cx="1387115" cy="693557"/>
          </a:xfrm>
          <a:solidFill>
            <a:schemeClr val="tx2">
              <a:lumMod val="60000"/>
              <a:lumOff val="40000"/>
            </a:schemeClr>
          </a:solidFill>
        </p:grpSpPr>
        <p:sp>
          <p:nvSpPr>
            <p:cNvPr id="19" name="Rounded Rectangle 18"/>
            <p:cNvSpPr/>
            <p:nvPr/>
          </p:nvSpPr>
          <p:spPr>
            <a:xfrm>
              <a:off x="755380" y="1197525"/>
              <a:ext cx="1387115" cy="69355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4"/>
            <p:cNvSpPr/>
            <p:nvPr/>
          </p:nvSpPr>
          <p:spPr>
            <a:xfrm>
              <a:off x="775694" y="1217839"/>
              <a:ext cx="1346487" cy="6529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rPr>
                <a:t>Opt-Out</a:t>
              </a:r>
              <a:endParaRPr lang="en-US" sz="2000" kern="1200" dirty="0">
                <a:latin typeface="Calibri"/>
              </a:endParaRPr>
            </a:p>
          </p:txBody>
        </p:sp>
      </p:grpSp>
      <p:grpSp>
        <p:nvGrpSpPr>
          <p:cNvPr id="12" name="Group 20"/>
          <p:cNvGrpSpPr/>
          <p:nvPr/>
        </p:nvGrpSpPr>
        <p:grpSpPr>
          <a:xfrm>
            <a:off x="5373619" y="2716260"/>
            <a:ext cx="1387115" cy="693557"/>
            <a:chOff x="2697342" y="798729"/>
            <a:chExt cx="1387115" cy="693557"/>
          </a:xfrm>
          <a:solidFill>
            <a:schemeClr val="tx2">
              <a:lumMod val="60000"/>
              <a:lumOff val="40000"/>
            </a:schemeClr>
          </a:solidFill>
        </p:grpSpPr>
        <p:sp>
          <p:nvSpPr>
            <p:cNvPr id="22" name="Rounded Rectangle 21"/>
            <p:cNvSpPr/>
            <p:nvPr/>
          </p:nvSpPr>
          <p:spPr>
            <a:xfrm>
              <a:off x="2697342" y="798729"/>
              <a:ext cx="1387115" cy="69355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6"/>
            <p:cNvSpPr/>
            <p:nvPr/>
          </p:nvSpPr>
          <p:spPr>
            <a:xfrm>
              <a:off x="2717656" y="819043"/>
              <a:ext cx="1346487" cy="6529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rPr>
                <a:t>FFS Medicare</a:t>
              </a:r>
              <a:endParaRPr lang="en-US" sz="2000" kern="1200" dirty="0">
                <a:latin typeface="Calibri"/>
              </a:endParaRPr>
            </a:p>
          </p:txBody>
        </p:sp>
      </p:grpSp>
      <p:grpSp>
        <p:nvGrpSpPr>
          <p:cNvPr id="13" name="Group 23"/>
          <p:cNvGrpSpPr/>
          <p:nvPr/>
        </p:nvGrpSpPr>
        <p:grpSpPr>
          <a:xfrm>
            <a:off x="5373619" y="3513852"/>
            <a:ext cx="1387115" cy="693557"/>
            <a:chOff x="2697342" y="1596321"/>
            <a:chExt cx="1387115" cy="693557"/>
          </a:xfrm>
          <a:solidFill>
            <a:schemeClr val="tx2">
              <a:lumMod val="60000"/>
              <a:lumOff val="40000"/>
            </a:schemeClr>
          </a:solidFill>
        </p:grpSpPr>
        <p:sp>
          <p:nvSpPr>
            <p:cNvPr id="25" name="Rounded Rectangle 24"/>
            <p:cNvSpPr/>
            <p:nvPr/>
          </p:nvSpPr>
          <p:spPr>
            <a:xfrm>
              <a:off x="2697342" y="1596321"/>
              <a:ext cx="1387115" cy="69355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8"/>
            <p:cNvSpPr/>
            <p:nvPr/>
          </p:nvSpPr>
          <p:spPr>
            <a:xfrm>
              <a:off x="2714592" y="1636949"/>
              <a:ext cx="1346487" cy="6529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dirty="0" smtClean="0">
                  <a:latin typeface="Calibri"/>
                </a:rPr>
                <a:t>Medicare Advantage </a:t>
              </a:r>
              <a:endParaRPr lang="en-US" sz="2000" kern="1200" dirty="0">
                <a:latin typeface="Calibri"/>
              </a:endParaRPr>
            </a:p>
          </p:txBody>
        </p:sp>
      </p:grpSp>
      <p:cxnSp>
        <p:nvCxnSpPr>
          <p:cNvPr id="37" name="Straight Connector 36"/>
          <p:cNvCxnSpPr>
            <a:stCxn id="19" idx="3"/>
            <a:endCxn id="23" idx="1"/>
          </p:cNvCxnSpPr>
          <p:nvPr/>
        </p:nvCxnSpPr>
        <p:spPr>
          <a:xfrm flipV="1">
            <a:off x="4818772" y="3063039"/>
            <a:ext cx="575161" cy="398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9" idx="3"/>
            <a:endCxn id="25" idx="1"/>
          </p:cNvCxnSpPr>
          <p:nvPr/>
        </p:nvCxnSpPr>
        <p:spPr>
          <a:xfrm>
            <a:off x="4818772" y="3461835"/>
            <a:ext cx="554847" cy="398796"/>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42"/>
          <p:cNvGrpSpPr/>
          <p:nvPr/>
        </p:nvGrpSpPr>
        <p:grpSpPr>
          <a:xfrm>
            <a:off x="3431657" y="4468721"/>
            <a:ext cx="1387115" cy="693557"/>
            <a:chOff x="755380" y="2784080"/>
            <a:chExt cx="1387115" cy="693557"/>
          </a:xfrm>
          <a:solidFill>
            <a:schemeClr val="tx2">
              <a:lumMod val="60000"/>
              <a:lumOff val="40000"/>
            </a:schemeClr>
          </a:solidFill>
        </p:grpSpPr>
        <p:sp>
          <p:nvSpPr>
            <p:cNvPr id="44" name="Rounded Rectangle 43"/>
            <p:cNvSpPr/>
            <p:nvPr/>
          </p:nvSpPr>
          <p:spPr>
            <a:xfrm>
              <a:off x="755380" y="2784080"/>
              <a:ext cx="1387115" cy="693557"/>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Rounded Rectangle 4"/>
            <p:cNvSpPr/>
            <p:nvPr/>
          </p:nvSpPr>
          <p:spPr>
            <a:xfrm>
              <a:off x="775694" y="2804394"/>
              <a:ext cx="1346487" cy="6529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rPr>
                <a:t>Do Nothing</a:t>
              </a:r>
              <a:endParaRPr lang="en-US" sz="2000" kern="1200" dirty="0">
                <a:latin typeface="Calibri"/>
              </a:endParaRPr>
            </a:p>
          </p:txBody>
        </p:sp>
      </p:grpSp>
      <p:sp>
        <p:nvSpPr>
          <p:cNvPr id="53" name="Rounded Rectangle 52"/>
          <p:cNvSpPr/>
          <p:nvPr/>
        </p:nvSpPr>
        <p:spPr>
          <a:xfrm>
            <a:off x="5328761" y="908476"/>
            <a:ext cx="1411659"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Medicare</a:t>
            </a:r>
            <a:endParaRPr lang="en-US" dirty="0">
              <a:latin typeface="Calibri"/>
              <a:cs typeface="Calibri"/>
            </a:endParaRPr>
          </a:p>
        </p:txBody>
      </p:sp>
      <p:sp>
        <p:nvSpPr>
          <p:cNvPr id="54" name="Rounded Rectangle 53"/>
          <p:cNvSpPr/>
          <p:nvPr/>
        </p:nvSpPr>
        <p:spPr>
          <a:xfrm>
            <a:off x="6892820" y="908476"/>
            <a:ext cx="1593954" cy="609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latin typeface="Calibri"/>
                <a:cs typeface="Calibri"/>
              </a:rPr>
              <a:t>Medi</a:t>
            </a:r>
            <a:r>
              <a:rPr lang="en-US" dirty="0" smtClean="0"/>
              <a:t>-</a:t>
            </a:r>
            <a:r>
              <a:rPr lang="en-US" dirty="0" smtClean="0">
                <a:latin typeface="Calibri"/>
                <a:cs typeface="Calibri"/>
              </a:rPr>
              <a:t>Cal</a:t>
            </a:r>
            <a:endParaRPr lang="en-US" dirty="0">
              <a:latin typeface="Calibri"/>
              <a:cs typeface="Calibri"/>
            </a:endParaRPr>
          </a:p>
        </p:txBody>
      </p:sp>
      <p:cxnSp>
        <p:nvCxnSpPr>
          <p:cNvPr id="63" name="Straight Connector 62"/>
          <p:cNvCxnSpPr>
            <a:stCxn id="11" idx="3"/>
            <a:endCxn id="16" idx="1"/>
          </p:cNvCxnSpPr>
          <p:nvPr/>
        </p:nvCxnSpPr>
        <p:spPr>
          <a:xfrm>
            <a:off x="4778144" y="2097765"/>
            <a:ext cx="615788" cy="0"/>
          </a:xfrm>
          <a:prstGeom prst="line">
            <a:avLst/>
          </a:prstGeom>
        </p:spPr>
        <p:style>
          <a:lnRef idx="2">
            <a:schemeClr val="accent1"/>
          </a:lnRef>
          <a:fillRef idx="0">
            <a:schemeClr val="accent1"/>
          </a:fillRef>
          <a:effectRef idx="1">
            <a:schemeClr val="accent1"/>
          </a:effectRef>
          <a:fontRef idx="minor">
            <a:schemeClr val="tx1"/>
          </a:fontRef>
        </p:style>
      </p:cxnSp>
      <p:sp>
        <p:nvSpPr>
          <p:cNvPr id="71" name="Rounded Rectangle 70"/>
          <p:cNvSpPr/>
          <p:nvPr/>
        </p:nvSpPr>
        <p:spPr>
          <a:xfrm>
            <a:off x="6892820" y="2716259"/>
            <a:ext cx="1593954" cy="693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Calibri" pitchFamily="34" charset="0"/>
                <a:cs typeface="Calibri" pitchFamily="34" charset="0"/>
              </a:rPr>
              <a:t>Choose </a:t>
            </a:r>
            <a:r>
              <a:rPr lang="en-US" dirty="0" err="1" smtClean="0">
                <a:latin typeface="Calibri" pitchFamily="34" charset="0"/>
                <a:cs typeface="Calibri" pitchFamily="34" charset="0"/>
              </a:rPr>
              <a:t>Medi</a:t>
            </a:r>
            <a:r>
              <a:rPr lang="en-US" dirty="0" smtClean="0">
                <a:latin typeface="Calibri" pitchFamily="34" charset="0"/>
                <a:cs typeface="Calibri" pitchFamily="34" charset="0"/>
              </a:rPr>
              <a:t>-Cal Plan</a:t>
            </a:r>
            <a:endParaRPr lang="en-US" dirty="0">
              <a:latin typeface="Calibri" pitchFamily="34" charset="0"/>
              <a:cs typeface="Calibri" pitchFamily="34" charset="0"/>
            </a:endParaRPr>
          </a:p>
        </p:txBody>
      </p:sp>
      <p:sp>
        <p:nvSpPr>
          <p:cNvPr id="72" name="Rounded Rectangle 71"/>
          <p:cNvSpPr/>
          <p:nvPr/>
        </p:nvSpPr>
        <p:spPr>
          <a:xfrm>
            <a:off x="6892820" y="3513851"/>
            <a:ext cx="1593954" cy="6935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Calibri" pitchFamily="34" charset="0"/>
                <a:cs typeface="Calibri" pitchFamily="34" charset="0"/>
              </a:rPr>
              <a:t>Assigned to </a:t>
            </a:r>
            <a:r>
              <a:rPr lang="en-US" dirty="0" err="1" smtClean="0">
                <a:latin typeface="Calibri" pitchFamily="34" charset="0"/>
                <a:cs typeface="Calibri" pitchFamily="34" charset="0"/>
              </a:rPr>
              <a:t>Medi</a:t>
            </a:r>
            <a:r>
              <a:rPr lang="en-US" dirty="0" smtClean="0">
                <a:latin typeface="Calibri" pitchFamily="34" charset="0"/>
                <a:cs typeface="Calibri" pitchFamily="34" charset="0"/>
              </a:rPr>
              <a:t>-Cal Plan</a:t>
            </a:r>
            <a:endParaRPr lang="en-US" dirty="0">
              <a:latin typeface="Calibri" pitchFamily="34" charset="0"/>
              <a:cs typeface="Calibri" pitchFamily="34" charset="0"/>
            </a:endParaRPr>
          </a:p>
        </p:txBody>
      </p:sp>
      <p:sp>
        <p:nvSpPr>
          <p:cNvPr id="73" name="Rounded Rectangle 72"/>
          <p:cNvSpPr/>
          <p:nvPr/>
        </p:nvSpPr>
        <p:spPr>
          <a:xfrm>
            <a:off x="5373620" y="4468721"/>
            <a:ext cx="3113154" cy="693557"/>
          </a:xfrm>
          <a:prstGeom prst="roundRect">
            <a:avLst>
              <a:gd name="adj" fmla="val 10000"/>
            </a:avLst>
          </a:prstGeom>
          <a:solidFill>
            <a:schemeClr val="tx2">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2000" dirty="0" smtClean="0">
                <a:latin typeface="Calibri" pitchFamily="34" charset="0"/>
                <a:cs typeface="Calibri" pitchFamily="34" charset="0"/>
              </a:rPr>
              <a:t>Enrolled into </a:t>
            </a:r>
          </a:p>
          <a:p>
            <a:pPr algn="ctr"/>
            <a:r>
              <a:rPr lang="en-US" sz="2000" dirty="0" smtClean="0">
                <a:latin typeface="Calibri" pitchFamily="34" charset="0"/>
                <a:cs typeface="Calibri" pitchFamily="34" charset="0"/>
              </a:rPr>
              <a:t>Cal </a:t>
            </a:r>
            <a:r>
              <a:rPr lang="en-US" sz="2000" dirty="0" err="1" smtClean="0">
                <a:latin typeface="Calibri" pitchFamily="34" charset="0"/>
                <a:cs typeface="Calibri" pitchFamily="34" charset="0"/>
              </a:rPr>
              <a:t>MediConnect</a:t>
            </a:r>
            <a:r>
              <a:rPr lang="en-US" sz="2000" dirty="0" smtClean="0">
                <a:latin typeface="Calibri" pitchFamily="34" charset="0"/>
                <a:cs typeface="Calibri" pitchFamily="34" charset="0"/>
              </a:rPr>
              <a:t> Plan</a:t>
            </a:r>
            <a:endParaRPr lang="en-US" sz="2000" dirty="0">
              <a:latin typeface="Calibri" pitchFamily="34" charset="0"/>
              <a:cs typeface="Calibri" pitchFamily="34" charset="0"/>
            </a:endParaRPr>
          </a:p>
        </p:txBody>
      </p:sp>
      <p:cxnSp>
        <p:nvCxnSpPr>
          <p:cNvPr id="74" name="Straight Connector 73"/>
          <p:cNvCxnSpPr>
            <a:stCxn id="45" idx="3"/>
            <a:endCxn id="73" idx="1"/>
          </p:cNvCxnSpPr>
          <p:nvPr/>
        </p:nvCxnSpPr>
        <p:spPr>
          <a:xfrm>
            <a:off x="4798458" y="4815500"/>
            <a:ext cx="575162" cy="0"/>
          </a:xfrm>
          <a:prstGeom prst="line">
            <a:avLst/>
          </a:prstGeom>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53" grpId="0" animBg="1"/>
      <p:bldP spid="54" grpId="0" animBg="1"/>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5F7A70B-15C0-4D73-9A5B-EFECEDAF0805}" type="slidenum">
              <a:rPr lang="en-US" smtClean="0"/>
              <a:pPr/>
              <a:t>16</a:t>
            </a:fld>
            <a:endParaRPr lang="en-US" dirty="0"/>
          </a:p>
        </p:txBody>
      </p:sp>
      <p:sp>
        <p:nvSpPr>
          <p:cNvPr id="5" name="Rounded Rectangle 4"/>
          <p:cNvSpPr/>
          <p:nvPr/>
        </p:nvSpPr>
        <p:spPr>
          <a:xfrm>
            <a:off x="8022874" y="253557"/>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What</a:t>
            </a:r>
            <a:endParaRPr lang="en-US" dirty="0">
              <a:latin typeface="Calibri"/>
              <a:cs typeface="Calibri"/>
            </a:endParaRPr>
          </a:p>
        </p:txBody>
      </p:sp>
      <p:sp>
        <p:nvSpPr>
          <p:cNvPr id="7" name="Oval 6"/>
          <p:cNvSpPr/>
          <p:nvPr/>
        </p:nvSpPr>
        <p:spPr>
          <a:xfrm>
            <a:off x="1524000" y="2452255"/>
            <a:ext cx="2912226" cy="24245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Medi-Cal Only</a:t>
            </a:r>
          </a:p>
        </p:txBody>
      </p:sp>
      <p:sp>
        <p:nvSpPr>
          <p:cNvPr id="9" name="Oval 8"/>
          <p:cNvSpPr/>
          <p:nvPr/>
        </p:nvSpPr>
        <p:spPr>
          <a:xfrm>
            <a:off x="4798255" y="2438400"/>
            <a:ext cx="2912226" cy="2424545"/>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Duals</a:t>
            </a:r>
          </a:p>
        </p:txBody>
      </p:sp>
      <p:sp>
        <p:nvSpPr>
          <p:cNvPr id="11" name="Rounded Rectangle 10"/>
          <p:cNvSpPr/>
          <p:nvPr/>
        </p:nvSpPr>
        <p:spPr>
          <a:xfrm>
            <a:off x="3022600" y="5262283"/>
            <a:ext cx="3060700" cy="106231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400" dirty="0" smtClean="0">
                <a:latin typeface="Calibri"/>
                <a:cs typeface="Calibri"/>
              </a:rPr>
              <a:t>Medi-Cal</a:t>
            </a:r>
          </a:p>
          <a:p>
            <a:pPr algn="ctr"/>
            <a:r>
              <a:rPr lang="en-US" sz="3400" dirty="0" smtClean="0">
                <a:latin typeface="Calibri"/>
                <a:cs typeface="Calibri"/>
              </a:rPr>
              <a:t>Managed Care</a:t>
            </a:r>
            <a:endParaRPr lang="en-US" sz="3400" dirty="0">
              <a:latin typeface="Calibri"/>
              <a:cs typeface="Calibri"/>
            </a:endParaRPr>
          </a:p>
        </p:txBody>
      </p:sp>
      <p:sp>
        <p:nvSpPr>
          <p:cNvPr id="18" name="TextBox 17"/>
          <p:cNvSpPr txBox="1"/>
          <p:nvPr/>
        </p:nvSpPr>
        <p:spPr>
          <a:xfrm>
            <a:off x="152399" y="1855113"/>
            <a:ext cx="8861075" cy="430887"/>
          </a:xfrm>
          <a:prstGeom prst="rect">
            <a:avLst/>
          </a:prstGeom>
          <a:solidFill>
            <a:schemeClr val="accent2"/>
          </a:solidFill>
        </p:spPr>
        <p:txBody>
          <a:bodyPr wrap="square" rtlCol="0">
            <a:spAutoFit/>
          </a:bodyPr>
          <a:lstStyle/>
          <a:p>
            <a:pPr algn="ctr"/>
            <a:r>
              <a:rPr lang="en-US" sz="2200" dirty="0" smtClean="0">
                <a:solidFill>
                  <a:srgbClr val="FFFFFF"/>
                </a:solidFill>
                <a:latin typeface="Calibri"/>
                <a:cs typeface="Calibri"/>
              </a:rPr>
              <a:t>Even if a Dual Opts Out of Cal </a:t>
            </a:r>
            <a:r>
              <a:rPr lang="en-US" sz="2200" dirty="0" err="1" smtClean="0">
                <a:solidFill>
                  <a:srgbClr val="FFFFFF"/>
                </a:solidFill>
                <a:latin typeface="Calibri"/>
                <a:cs typeface="Calibri"/>
              </a:rPr>
              <a:t>MediConnect</a:t>
            </a:r>
            <a:r>
              <a:rPr lang="en-US" sz="2200" dirty="0" smtClean="0">
                <a:solidFill>
                  <a:srgbClr val="FFFFFF"/>
                </a:solidFill>
                <a:latin typeface="Calibri"/>
                <a:cs typeface="Calibri"/>
              </a:rPr>
              <a:t>, must still enroll in Medi-Cal MC</a:t>
            </a:r>
            <a:endParaRPr lang="en-US" sz="2200" dirty="0">
              <a:solidFill>
                <a:srgbClr val="FFFFFF"/>
              </a:solidFill>
              <a:latin typeface="Calibri"/>
              <a:cs typeface="Calibri"/>
            </a:endParaRPr>
          </a:p>
        </p:txBody>
      </p:sp>
      <p:cxnSp>
        <p:nvCxnSpPr>
          <p:cNvPr id="28" name="Straight Arrow Connector 27"/>
          <p:cNvCxnSpPr>
            <a:stCxn id="7" idx="4"/>
          </p:cNvCxnSpPr>
          <p:nvPr/>
        </p:nvCxnSpPr>
        <p:spPr>
          <a:xfrm>
            <a:off x="2980113" y="4876800"/>
            <a:ext cx="1591887" cy="385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4"/>
          </p:cNvCxnSpPr>
          <p:nvPr/>
        </p:nvCxnSpPr>
        <p:spPr>
          <a:xfrm flipH="1">
            <a:off x="4572000" y="4862945"/>
            <a:ext cx="1682368" cy="399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stretch>
            <a:fillRect/>
          </a:stretch>
        </p:blipFill>
        <p:spPr>
          <a:xfrm>
            <a:off x="7558401" y="6432550"/>
            <a:ext cx="724767" cy="440217"/>
          </a:xfrm>
          <a:prstGeom prst="rect">
            <a:avLst/>
          </a:prstGeom>
        </p:spPr>
      </p:pic>
      <p:sp>
        <p:nvSpPr>
          <p:cNvPr id="14" name="Title 1"/>
          <p:cNvSpPr txBox="1">
            <a:spLocks/>
          </p:cNvSpPr>
          <p:nvPr/>
        </p:nvSpPr>
        <p:spPr>
          <a:xfrm>
            <a:off x="152399" y="253557"/>
            <a:ext cx="8534401" cy="1341563"/>
          </a:xfrm>
          <a:prstGeom prst="rect">
            <a:avLst/>
          </a:prstGeom>
          <a:effectLst>
            <a:outerShdw blurRad="50800" dist="38100" dir="2700000">
              <a:srgbClr val="000000">
                <a:alpha val="43000"/>
              </a:srgbClr>
            </a:outerShdw>
          </a:effectLst>
        </p:spPr>
        <p:txBody>
          <a:bodyPr anchor="b"/>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FFFFFF"/>
                </a:solidFill>
                <a:effectLst/>
                <a:uLnTx/>
                <a:uFillTx/>
                <a:latin typeface="Calibri" pitchFamily="34" charset="0"/>
                <a:ea typeface="ＭＳ Ｐゴシック" charset="-128"/>
                <a:cs typeface="ＭＳ Ｐゴシック" charset="-128"/>
              </a:rPr>
              <a:t>Medi-Cal Managed Care Mandatory</a:t>
            </a:r>
            <a:endParaRPr kumimoji="0" lang="en-US" sz="4400" b="0" i="0" u="none" strike="noStrike" kern="1200" cap="none" spc="0" normalizeH="0" baseline="0" noProof="0" dirty="0">
              <a:ln>
                <a:noFill/>
              </a:ln>
              <a:solidFill>
                <a:srgbClr val="FFFFFF"/>
              </a:solidFill>
              <a:effectLst/>
              <a:uLnTx/>
              <a:uFillTx/>
              <a:latin typeface="Calibri" pitchFamily="34" charset="0"/>
              <a:ea typeface="ＭＳ Ｐゴシック" charset="-128"/>
              <a:cs typeface="ＭＳ Ｐゴシック" charset="-128"/>
            </a:endParaRPr>
          </a:p>
        </p:txBody>
      </p:sp>
    </p:spTree>
    <p:extLst>
      <p:ext uri="{BB962C8B-B14F-4D97-AF65-F5344CB8AC3E}">
        <p14:creationId xmlns:p14="http://schemas.microsoft.com/office/powerpoint/2010/main" val="39823931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804"/>
            <a:ext cx="8686800" cy="1315720"/>
          </a:xfrm>
        </p:spPr>
        <p:txBody>
          <a:bodyPr/>
          <a:lstStyle/>
          <a:p>
            <a:r>
              <a:rPr lang="en-US" sz="3600" dirty="0" smtClean="0">
                <a:latin typeface="Calibri"/>
              </a:rPr>
              <a:t>Medicare Advantage and D-SNP </a:t>
            </a:r>
            <a:br>
              <a:rPr lang="en-US" sz="3600" dirty="0" smtClean="0">
                <a:latin typeface="Calibri"/>
              </a:rPr>
            </a:br>
            <a:r>
              <a:rPr lang="en-US" sz="3600" dirty="0" smtClean="0">
                <a:latin typeface="Calibri"/>
              </a:rPr>
              <a:t>members not subject to passive enrollment</a:t>
            </a:r>
            <a:endParaRPr lang="en-US" sz="3600" dirty="0"/>
          </a:p>
        </p:txBody>
      </p:sp>
      <p:sp>
        <p:nvSpPr>
          <p:cNvPr id="3" name="Content Placeholder 2"/>
          <p:cNvSpPr>
            <a:spLocks noGrp="1"/>
          </p:cNvSpPr>
          <p:nvPr>
            <p:ph idx="1"/>
          </p:nvPr>
        </p:nvSpPr>
        <p:spPr>
          <a:xfrm>
            <a:off x="680720" y="2209800"/>
            <a:ext cx="7979553" cy="3302000"/>
          </a:xfrm>
        </p:spPr>
        <p:txBody>
          <a:bodyPr/>
          <a:lstStyle/>
          <a:p>
            <a:pPr algn="ctr">
              <a:buNone/>
            </a:pPr>
            <a:r>
              <a:rPr lang="en-US" sz="4000" dirty="0" smtClean="0"/>
              <a:t>	</a:t>
            </a:r>
            <a:r>
              <a:rPr lang="en-US" sz="4000" b="1" dirty="0" smtClean="0"/>
              <a:t>DUALS ENROLLED IN MEDICARE ADVANTAGE OR A D-SNP ARE NOT SUBJECT TO PASSIVE ENROLLMENT IN CAL MEDICONNECT IN 2014</a:t>
            </a:r>
          </a:p>
          <a:p>
            <a:pPr algn="ctr">
              <a:buNone/>
            </a:pPr>
            <a:endParaRPr lang="en-US" sz="4000" b="1" dirty="0" smtClean="0"/>
          </a:p>
          <a:p>
            <a:pPr>
              <a:buNone/>
            </a:pPr>
            <a:endParaRPr lang="en-US" sz="2400" dirty="0" smtClean="0"/>
          </a:p>
          <a:p>
            <a:endParaRPr lang="en-US" sz="2400" dirty="0" smtClean="0"/>
          </a:p>
          <a:p>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17</a:t>
            </a:fld>
            <a:endParaRPr lang="en-US" dirty="0"/>
          </a:p>
        </p:txBody>
      </p:sp>
      <p:sp>
        <p:nvSpPr>
          <p:cNvPr id="5" name="Rounded Rectangle 4"/>
          <p:cNvSpPr/>
          <p:nvPr/>
        </p:nvSpPr>
        <p:spPr>
          <a:xfrm>
            <a:off x="8029574" y="281804"/>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rPr>
              <a:t>Who</a:t>
            </a:r>
            <a:endParaRPr lang="en-US" dirty="0">
              <a:latin typeface="Calibri"/>
            </a:endParaRPr>
          </a:p>
        </p:txBody>
      </p:sp>
      <p:sp>
        <p:nvSpPr>
          <p:cNvPr id="6" name="TextBox 5"/>
          <p:cNvSpPr txBox="1"/>
          <p:nvPr/>
        </p:nvSpPr>
        <p:spPr>
          <a:xfrm>
            <a:off x="159100" y="4957802"/>
            <a:ext cx="8861075" cy="553998"/>
          </a:xfrm>
          <a:prstGeom prst="rect">
            <a:avLst/>
          </a:prstGeom>
          <a:solidFill>
            <a:schemeClr val="accent2"/>
          </a:solidFill>
        </p:spPr>
        <p:txBody>
          <a:bodyPr wrap="square" rtlCol="0">
            <a:spAutoFit/>
          </a:bodyPr>
          <a:lstStyle/>
          <a:p>
            <a:pPr algn="ctr"/>
            <a:r>
              <a:rPr lang="en-US" sz="3000" dirty="0" smtClean="0">
                <a:solidFill>
                  <a:srgbClr val="FFFFFF"/>
                </a:solidFill>
                <a:latin typeface="Calibri"/>
                <a:cs typeface="Calibri"/>
              </a:rPr>
              <a:t>MUST STILL ENROLL IN MEDI-CAL MANAGED CARE</a:t>
            </a:r>
            <a:endParaRPr lang="en-US" sz="3000" dirty="0">
              <a:solidFill>
                <a:srgbClr val="FFFFFF"/>
              </a:solidFill>
              <a:latin typeface="Calibri"/>
              <a:cs typeface="Calibri"/>
            </a:endParaRPr>
          </a:p>
        </p:txBody>
      </p:sp>
      <p:pic>
        <p:nvPicPr>
          <p:cNvPr id="7" name="Picture 6"/>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 </a:t>
            </a:r>
            <a:r>
              <a:rPr lang="en-US" dirty="0" err="1" smtClean="0"/>
              <a:t>MediConnect</a:t>
            </a:r>
            <a:r>
              <a:rPr lang="en-US" dirty="0" smtClean="0"/>
              <a:t> Benefits</a:t>
            </a:r>
            <a:endParaRPr lang="en-US" dirty="0"/>
          </a:p>
        </p:txBody>
      </p:sp>
      <p:sp>
        <p:nvSpPr>
          <p:cNvPr id="5" name="Rounded Rectangle 4"/>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pPr/>
              <a:t>18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18594559"/>
              </p:ext>
            </p:extLst>
          </p:nvPr>
        </p:nvGraphicFramePr>
        <p:xfrm>
          <a:off x="708025" y="1803400"/>
          <a:ext cx="7978775" cy="4364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CCI will be implemented in 8 counties</a:t>
            </a:r>
            <a:endParaRPr lang="en-US" dirty="0"/>
          </a:p>
        </p:txBody>
      </p:sp>
      <p:pic>
        <p:nvPicPr>
          <p:cNvPr id="4" name="Picture 3" descr="CAMap8counties1.png"/>
          <p:cNvPicPr>
            <a:picLocks noChangeAspect="1"/>
          </p:cNvPicPr>
          <p:nvPr/>
        </p:nvPicPr>
        <p:blipFill>
          <a:blip r:embed="rId3" cstate="print"/>
          <a:stretch>
            <a:fillRect/>
          </a:stretch>
        </p:blipFill>
        <p:spPr>
          <a:xfrm>
            <a:off x="1" y="1721610"/>
            <a:ext cx="4038599" cy="4637625"/>
          </a:xfrm>
          <a:prstGeom prst="rect">
            <a:avLst/>
          </a:prstGeom>
        </p:spPr>
      </p:pic>
      <p:sp>
        <p:nvSpPr>
          <p:cNvPr id="5" name="TextBox 4"/>
          <p:cNvSpPr txBox="1"/>
          <p:nvPr/>
        </p:nvSpPr>
        <p:spPr>
          <a:xfrm>
            <a:off x="5070764" y="1629295"/>
            <a:ext cx="4073236" cy="830997"/>
          </a:xfrm>
          <a:prstGeom prst="rect">
            <a:avLst/>
          </a:prstGeom>
          <a:noFill/>
        </p:spPr>
        <p:txBody>
          <a:bodyPr wrap="square" rtlCol="0">
            <a:spAutoFit/>
          </a:bodyPr>
          <a:lstStyle/>
          <a:p>
            <a:endParaRPr lang="en-US" dirty="0" smtClean="0"/>
          </a:p>
          <a:p>
            <a:endParaRPr lang="en-US" dirty="0"/>
          </a:p>
        </p:txBody>
      </p:sp>
      <p:sp>
        <p:nvSpPr>
          <p:cNvPr id="6" name="Rounded Rectangle 5"/>
          <p:cNvSpPr/>
          <p:nvPr/>
        </p:nvSpPr>
        <p:spPr>
          <a:xfrm>
            <a:off x="4904509" y="1862051"/>
            <a:ext cx="3807229" cy="422286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900" dirty="0" smtClean="0">
                <a:latin typeface="Calibri"/>
                <a:cs typeface="Calibri"/>
              </a:rPr>
              <a:t>Alameda</a:t>
            </a:r>
          </a:p>
          <a:p>
            <a:pPr algn="ctr"/>
            <a:r>
              <a:rPr lang="en-US" sz="2900" dirty="0" smtClean="0">
                <a:latin typeface="Calibri"/>
                <a:cs typeface="Calibri"/>
              </a:rPr>
              <a:t>Los Angeles</a:t>
            </a:r>
          </a:p>
          <a:p>
            <a:pPr algn="ctr"/>
            <a:r>
              <a:rPr lang="en-US" sz="2900" dirty="0" smtClean="0">
                <a:latin typeface="Calibri"/>
                <a:cs typeface="Calibri"/>
              </a:rPr>
              <a:t>Orange</a:t>
            </a:r>
          </a:p>
          <a:p>
            <a:pPr algn="ctr"/>
            <a:r>
              <a:rPr lang="en-US" sz="2900" dirty="0" smtClean="0">
                <a:latin typeface="Calibri"/>
                <a:cs typeface="Calibri"/>
              </a:rPr>
              <a:t>Riverside</a:t>
            </a:r>
          </a:p>
          <a:p>
            <a:pPr algn="ctr"/>
            <a:r>
              <a:rPr lang="en-US" sz="2900" dirty="0" smtClean="0">
                <a:latin typeface="Calibri"/>
                <a:cs typeface="Calibri"/>
              </a:rPr>
              <a:t>San Bernardino</a:t>
            </a:r>
          </a:p>
          <a:p>
            <a:pPr algn="ctr"/>
            <a:r>
              <a:rPr lang="en-US" sz="2900" dirty="0" smtClean="0">
                <a:latin typeface="Calibri"/>
                <a:cs typeface="Calibri"/>
              </a:rPr>
              <a:t>San Diego</a:t>
            </a:r>
          </a:p>
          <a:p>
            <a:pPr algn="ctr"/>
            <a:r>
              <a:rPr lang="en-US" sz="2900" dirty="0" smtClean="0">
                <a:latin typeface="Calibri"/>
                <a:cs typeface="Calibri"/>
              </a:rPr>
              <a:t>San Mateo</a:t>
            </a:r>
          </a:p>
          <a:p>
            <a:pPr algn="ctr"/>
            <a:r>
              <a:rPr lang="en-US" sz="2900" dirty="0" smtClean="0">
                <a:latin typeface="Calibri"/>
                <a:cs typeface="Calibri"/>
              </a:rPr>
              <a:t>Santa Clara</a:t>
            </a:r>
          </a:p>
        </p:txBody>
      </p:sp>
      <p:sp>
        <p:nvSpPr>
          <p:cNvPr id="7" name="Rounded Rectangle 6"/>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Where</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pPr/>
              <a:t>19</a:t>
            </a:fld>
            <a:endParaRPr lang="en-US" dirty="0"/>
          </a:p>
        </p:txBody>
      </p:sp>
      <p:pic>
        <p:nvPicPr>
          <p:cNvPr id="8" name="Picture 7"/>
          <p:cNvPicPr>
            <a:picLocks noChangeAspect="1"/>
          </p:cNvPicPr>
          <p:nvPr/>
        </p:nvPicPr>
        <p:blipFill>
          <a:blip r:embed="rId4"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4000" dirty="0" smtClean="0">
                <a:latin typeface="Calibri"/>
                <a:cs typeface="Calibri"/>
              </a:rPr>
              <a:t>Different Cal </a:t>
            </a:r>
            <a:r>
              <a:rPr lang="en-US" sz="4000" dirty="0" err="1" smtClean="0">
                <a:latin typeface="Calibri"/>
                <a:cs typeface="Calibri"/>
              </a:rPr>
              <a:t>MediConnect</a:t>
            </a:r>
            <a:r>
              <a:rPr lang="en-US" sz="4000" dirty="0" smtClean="0">
                <a:latin typeface="Calibri"/>
                <a:cs typeface="Calibri"/>
              </a:rPr>
              <a:t> plans available in each county</a:t>
            </a:r>
            <a:endParaRPr lang="en-US" sz="4000" dirty="0">
              <a:latin typeface="Calibri"/>
              <a:cs typeface="Calibri"/>
            </a:endParaRPr>
          </a:p>
        </p:txBody>
      </p:sp>
      <p:sp>
        <p:nvSpPr>
          <p:cNvPr id="4" name="Rounded Rectangle 3"/>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Where</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latin typeface="Calibri"/>
                <a:cs typeface="Calibri"/>
              </a:rPr>
              <a:pPr/>
              <a:t>20</a:t>
            </a:fld>
            <a:endParaRPr lang="en-US" dirty="0">
              <a:latin typeface="Calibri"/>
              <a:cs typeface="Calibri"/>
            </a:endParaRPr>
          </a:p>
        </p:txBody>
      </p:sp>
      <p:graphicFrame>
        <p:nvGraphicFramePr>
          <p:cNvPr id="7" name="Content Placeholder 6"/>
          <p:cNvGraphicFramePr>
            <a:graphicFrameLocks noGrp="1"/>
          </p:cNvGraphicFramePr>
          <p:nvPr>
            <p:ph idx="1"/>
          </p:nvPr>
        </p:nvGraphicFramePr>
        <p:xfrm>
          <a:off x="1905000" y="1828800"/>
          <a:ext cx="5410200" cy="4221480"/>
        </p:xfrm>
        <a:graphic>
          <a:graphicData uri="http://schemas.openxmlformats.org/drawingml/2006/table">
            <a:tbl>
              <a:tblPr firstRow="1" bandRow="1">
                <a:tableStyleId>{5C22544A-7EE6-4342-B048-85BDC9FD1C3A}</a:tableStyleId>
              </a:tblPr>
              <a:tblGrid>
                <a:gridCol w="1829658"/>
                <a:gridCol w="3580542"/>
              </a:tblGrid>
              <a:tr h="370840">
                <a:tc>
                  <a:txBody>
                    <a:bodyPr/>
                    <a:lstStyle/>
                    <a:p>
                      <a:r>
                        <a:rPr lang="en-US" dirty="0" smtClean="0">
                          <a:latin typeface="Calibri" pitchFamily="34" charset="0"/>
                          <a:cs typeface="Calibri" pitchFamily="34" charset="0"/>
                        </a:rPr>
                        <a:t>County</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Plan(s)</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Alameda</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Alameda Alliance for Health</a:t>
                      </a:r>
                    </a:p>
                    <a:p>
                      <a:r>
                        <a:rPr lang="en-US" dirty="0" smtClean="0">
                          <a:latin typeface="Calibri" pitchFamily="34" charset="0"/>
                          <a:cs typeface="Calibri" pitchFamily="34" charset="0"/>
                        </a:rPr>
                        <a:t>Anthem Blue Cross/</a:t>
                      </a:r>
                      <a:r>
                        <a:rPr lang="en-US" dirty="0" err="1" smtClean="0">
                          <a:latin typeface="Calibri" pitchFamily="34" charset="0"/>
                          <a:cs typeface="Calibri" pitchFamily="34" charset="0"/>
                        </a:rPr>
                        <a:t>Caremore</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Orange</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Cal Optima</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San Mateo</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Health Plan of San Mateo</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Riverside &amp; </a:t>
                      </a:r>
                    </a:p>
                    <a:p>
                      <a:r>
                        <a:rPr lang="en-US" dirty="0" smtClean="0">
                          <a:latin typeface="Calibri" pitchFamily="34" charset="0"/>
                          <a:cs typeface="Calibri" pitchFamily="34" charset="0"/>
                        </a:rPr>
                        <a:t>San Bernardino</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Inland Empire Health Plan</a:t>
                      </a:r>
                    </a:p>
                    <a:p>
                      <a:r>
                        <a:rPr lang="en-US" dirty="0" smtClean="0">
                          <a:latin typeface="Calibri" pitchFamily="34" charset="0"/>
                          <a:cs typeface="Calibri" pitchFamily="34" charset="0"/>
                        </a:rPr>
                        <a:t>Molina Health Care</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Santa</a:t>
                      </a:r>
                      <a:r>
                        <a:rPr lang="en-US" baseline="0" dirty="0" smtClean="0">
                          <a:latin typeface="Calibri" pitchFamily="34" charset="0"/>
                          <a:cs typeface="Calibri" pitchFamily="34" charset="0"/>
                        </a:rPr>
                        <a:t> Clara</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Anthem</a:t>
                      </a:r>
                      <a:r>
                        <a:rPr lang="en-US" baseline="0" dirty="0" smtClean="0">
                          <a:latin typeface="Calibri" pitchFamily="34" charset="0"/>
                          <a:cs typeface="Calibri" pitchFamily="34" charset="0"/>
                        </a:rPr>
                        <a:t> Blue Cross</a:t>
                      </a:r>
                    </a:p>
                    <a:p>
                      <a:r>
                        <a:rPr lang="en-US" baseline="0" dirty="0" smtClean="0">
                          <a:latin typeface="Calibri" pitchFamily="34" charset="0"/>
                          <a:cs typeface="Calibri" pitchFamily="34" charset="0"/>
                        </a:rPr>
                        <a:t>Santa Clara Family Health Plan</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San Diego</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Community Health Group</a:t>
                      </a:r>
                    </a:p>
                    <a:p>
                      <a:r>
                        <a:rPr lang="en-US" dirty="0" smtClean="0">
                          <a:latin typeface="Calibri" pitchFamily="34" charset="0"/>
                          <a:cs typeface="Calibri" pitchFamily="34" charset="0"/>
                        </a:rPr>
                        <a:t>Care 1</a:t>
                      </a:r>
                      <a:r>
                        <a:rPr lang="en-US" baseline="30000" dirty="0" smtClean="0">
                          <a:latin typeface="Calibri" pitchFamily="34" charset="0"/>
                          <a:cs typeface="Calibri" pitchFamily="34" charset="0"/>
                        </a:rPr>
                        <a:t>st</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Health Net</a:t>
                      </a:r>
                    </a:p>
                    <a:p>
                      <a:r>
                        <a:rPr lang="en-US" dirty="0" smtClean="0">
                          <a:latin typeface="Calibri" pitchFamily="34" charset="0"/>
                          <a:cs typeface="Calibri" pitchFamily="34" charset="0"/>
                        </a:rPr>
                        <a:t>Molina</a:t>
                      </a:r>
                      <a:endParaRPr lang="en-US" dirty="0">
                        <a:latin typeface="Calibri" pitchFamily="34" charset="0"/>
                        <a:cs typeface="Calibri" pitchFamily="34" charset="0"/>
                      </a:endParaRPr>
                    </a:p>
                  </a:txBody>
                  <a:tcPr/>
                </a:tc>
              </a:tr>
            </a:tbl>
          </a:graphicData>
        </a:graphic>
      </p:graphicFrame>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1951594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dirty="0" smtClean="0">
                <a:latin typeface="Calibri"/>
                <a:cs typeface="Calibri"/>
              </a:rPr>
              <a:t>LA county includes several subcontracted plans</a:t>
            </a:r>
            <a:endParaRPr lang="en-US" dirty="0">
              <a:latin typeface="Calibri"/>
              <a:cs typeface="Calibri"/>
            </a:endParaRPr>
          </a:p>
        </p:txBody>
      </p:sp>
      <p:sp>
        <p:nvSpPr>
          <p:cNvPr id="4" name="Rounded Rectangle 3"/>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Where</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latin typeface="Calibri"/>
                <a:cs typeface="Calibri"/>
              </a:rPr>
              <a:pPr/>
              <a:t>21</a:t>
            </a:fld>
            <a:endParaRPr lang="en-US" dirty="0">
              <a:latin typeface="Calibri"/>
              <a:cs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58362541"/>
              </p:ext>
            </p:extLst>
          </p:nvPr>
        </p:nvGraphicFramePr>
        <p:xfrm>
          <a:off x="2438400" y="2819400"/>
          <a:ext cx="4309200" cy="1930400"/>
        </p:xfrm>
        <a:graphic>
          <a:graphicData uri="http://schemas.openxmlformats.org/drawingml/2006/table">
            <a:tbl>
              <a:tblPr firstRow="1" bandRow="1">
                <a:tableStyleId>{5C22544A-7EE6-4342-B048-85BDC9FD1C3A}</a:tableStyleId>
              </a:tblPr>
              <a:tblGrid>
                <a:gridCol w="2154600"/>
                <a:gridCol w="2154600"/>
              </a:tblGrid>
              <a:tr h="370840">
                <a:tc>
                  <a:txBody>
                    <a:bodyPr/>
                    <a:lstStyle/>
                    <a:p>
                      <a:r>
                        <a:rPr lang="en-US" sz="1800" dirty="0" smtClean="0">
                          <a:latin typeface="Calibri" pitchFamily="34" charset="0"/>
                          <a:cs typeface="Calibri" pitchFamily="34" charset="0"/>
                        </a:rPr>
                        <a:t>Primary</a:t>
                      </a:r>
                      <a:r>
                        <a:rPr lang="en-US" sz="1800" baseline="0" dirty="0" smtClean="0">
                          <a:latin typeface="Calibri" pitchFamily="34" charset="0"/>
                          <a:cs typeface="Calibri" pitchFamily="34" charset="0"/>
                        </a:rPr>
                        <a:t> </a:t>
                      </a:r>
                      <a:r>
                        <a:rPr lang="en-US" sz="1800" dirty="0" smtClean="0">
                          <a:latin typeface="Calibri" pitchFamily="34" charset="0"/>
                          <a:cs typeface="Calibri" pitchFamily="34" charset="0"/>
                        </a:rPr>
                        <a:t>Plan(s)</a:t>
                      </a:r>
                      <a:endParaRPr lang="en-US" sz="1800" dirty="0">
                        <a:latin typeface="Calibri" pitchFamily="34" charset="0"/>
                        <a:cs typeface="Calibri" pitchFamily="34" charset="0"/>
                      </a:endParaRPr>
                    </a:p>
                  </a:txBody>
                  <a:tcPr/>
                </a:tc>
                <a:tc>
                  <a:txBody>
                    <a:bodyPr/>
                    <a:lstStyle/>
                    <a:p>
                      <a:r>
                        <a:rPr lang="en-US" sz="1800" dirty="0" smtClean="0">
                          <a:latin typeface="Calibri" pitchFamily="34" charset="0"/>
                          <a:cs typeface="Calibri" pitchFamily="34" charset="0"/>
                        </a:rPr>
                        <a:t>Subcontracted Plans</a:t>
                      </a:r>
                      <a:endParaRPr lang="en-US" sz="1800" dirty="0">
                        <a:latin typeface="Calibri" pitchFamily="34" charset="0"/>
                        <a:cs typeface="Calibri" pitchFamily="34" charset="0"/>
                      </a:endParaRPr>
                    </a:p>
                  </a:txBody>
                  <a:tcPr/>
                </a:tc>
              </a:tr>
              <a:tr h="370840">
                <a:tc>
                  <a:txBody>
                    <a:bodyPr/>
                    <a:lstStyle/>
                    <a:p>
                      <a:r>
                        <a:rPr lang="en-US" sz="1800" dirty="0" smtClean="0">
                          <a:latin typeface="Calibri" pitchFamily="34" charset="0"/>
                          <a:cs typeface="Calibri" pitchFamily="34" charset="0"/>
                        </a:rPr>
                        <a:t>LA Care</a:t>
                      </a:r>
                      <a:endParaRPr lang="en-US" sz="1800" dirty="0">
                        <a:latin typeface="Calibri" pitchFamily="34" charset="0"/>
                        <a:cs typeface="Calibri" pitchFamily="34" charset="0"/>
                      </a:endParaRPr>
                    </a:p>
                  </a:txBody>
                  <a:tcPr/>
                </a:tc>
                <a:tc>
                  <a:txBody>
                    <a:bodyPr/>
                    <a:lstStyle/>
                    <a:p>
                      <a:r>
                        <a:rPr lang="en-US" sz="1800" dirty="0" err="1" smtClean="0">
                          <a:latin typeface="Calibri" pitchFamily="34" charset="0"/>
                          <a:cs typeface="Calibri" pitchFamily="34" charset="0"/>
                        </a:rPr>
                        <a:t>CareMore</a:t>
                      </a:r>
                      <a:r>
                        <a:rPr lang="en-US" sz="1800" baseline="0" dirty="0" smtClean="0">
                          <a:latin typeface="Calibri" pitchFamily="34" charset="0"/>
                          <a:cs typeface="Calibri" pitchFamily="34" charset="0"/>
                        </a:rPr>
                        <a:t> (Anthem Blue Cross)</a:t>
                      </a:r>
                    </a:p>
                    <a:p>
                      <a:r>
                        <a:rPr lang="en-US" sz="1800" baseline="0" dirty="0" smtClean="0">
                          <a:latin typeface="Calibri" pitchFamily="34" charset="0"/>
                          <a:cs typeface="Calibri" pitchFamily="34" charset="0"/>
                        </a:rPr>
                        <a:t>Care 1</a:t>
                      </a:r>
                      <a:r>
                        <a:rPr lang="en-US" sz="1800" baseline="30000" dirty="0" smtClean="0">
                          <a:latin typeface="Calibri" pitchFamily="34" charset="0"/>
                          <a:cs typeface="Calibri" pitchFamily="34" charset="0"/>
                        </a:rPr>
                        <a:t>st</a:t>
                      </a:r>
                      <a:endParaRPr lang="en-US" sz="1800" baseline="0" dirty="0" smtClean="0">
                        <a:latin typeface="Calibri" pitchFamily="34" charset="0"/>
                        <a:cs typeface="Calibri" pitchFamily="34" charset="0"/>
                      </a:endParaRPr>
                    </a:p>
                    <a:p>
                      <a:r>
                        <a:rPr lang="en-US" sz="1800" baseline="0" dirty="0" smtClean="0">
                          <a:latin typeface="Calibri" pitchFamily="34" charset="0"/>
                          <a:cs typeface="Calibri" pitchFamily="34" charset="0"/>
                        </a:rPr>
                        <a:t>Kaiser*</a:t>
                      </a:r>
                    </a:p>
                  </a:txBody>
                  <a:tcPr/>
                </a:tc>
              </a:tr>
              <a:tr h="370840">
                <a:tc>
                  <a:txBody>
                    <a:bodyPr/>
                    <a:lstStyle/>
                    <a:p>
                      <a:r>
                        <a:rPr lang="en-US" sz="1800" dirty="0" smtClean="0">
                          <a:latin typeface="Calibri" pitchFamily="34" charset="0"/>
                          <a:cs typeface="Calibri" pitchFamily="34" charset="0"/>
                        </a:rPr>
                        <a:t>Health Net</a:t>
                      </a:r>
                      <a:endParaRPr lang="en-US" sz="1800" dirty="0">
                        <a:latin typeface="Calibri" pitchFamily="34" charset="0"/>
                        <a:cs typeface="Calibri" pitchFamily="34" charset="0"/>
                      </a:endParaRPr>
                    </a:p>
                  </a:txBody>
                  <a:tcPr/>
                </a:tc>
                <a:tc>
                  <a:txBody>
                    <a:bodyPr/>
                    <a:lstStyle/>
                    <a:p>
                      <a:endParaRPr lang="en-US" sz="1800" dirty="0">
                        <a:latin typeface="Calibri" pitchFamily="34" charset="0"/>
                        <a:cs typeface="Calibri" pitchFamily="34" charset="0"/>
                      </a:endParaRPr>
                    </a:p>
                  </a:txBody>
                  <a:tcPr/>
                </a:tc>
              </a:tr>
            </a:tbl>
          </a:graphicData>
        </a:graphic>
      </p:graphicFrame>
      <p:sp>
        <p:nvSpPr>
          <p:cNvPr id="8" name="TextBox 7"/>
          <p:cNvSpPr txBox="1"/>
          <p:nvPr/>
        </p:nvSpPr>
        <p:spPr>
          <a:xfrm>
            <a:off x="2438400" y="2212032"/>
            <a:ext cx="4309200" cy="461665"/>
          </a:xfrm>
          <a:prstGeom prst="rect">
            <a:avLst/>
          </a:prstGeom>
          <a:noFill/>
        </p:spPr>
        <p:txBody>
          <a:bodyPr wrap="square" rtlCol="0">
            <a:spAutoFit/>
          </a:bodyPr>
          <a:lstStyle/>
          <a:p>
            <a:pPr algn="ctr"/>
            <a:r>
              <a:rPr lang="en-US" sz="2400" dirty="0" smtClean="0">
                <a:latin typeface="Calibri" pitchFamily="34" charset="0"/>
                <a:cs typeface="Calibri" pitchFamily="34" charset="0"/>
              </a:rPr>
              <a:t>LOS ANGELES</a:t>
            </a:r>
            <a:endParaRPr lang="en-US" sz="2400" dirty="0">
              <a:latin typeface="Calibri" pitchFamily="34" charset="0"/>
              <a:cs typeface="Calibri" pitchFamily="34" charset="0"/>
            </a:endParaRPr>
          </a:p>
        </p:txBody>
      </p:sp>
      <p:pic>
        <p:nvPicPr>
          <p:cNvPr id="9" name="Picture 8"/>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1951594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proposed to begin April 1, 2014</a:t>
            </a:r>
            <a:endParaRPr lang="en-US" dirty="0"/>
          </a:p>
        </p:txBody>
      </p:sp>
      <p:sp>
        <p:nvSpPr>
          <p:cNvPr id="6" name="Rectangle 5"/>
          <p:cNvSpPr/>
          <p:nvPr/>
        </p:nvSpPr>
        <p:spPr>
          <a:xfrm>
            <a:off x="2895600" y="3048000"/>
            <a:ext cx="3222568" cy="2269374"/>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solidFill>
                  <a:schemeClr val="tx1"/>
                </a:solidFill>
                <a:latin typeface="Calibri" pitchFamily="34" charset="0"/>
              </a:rPr>
              <a:t>1</a:t>
            </a:r>
            <a:endParaRPr lang="en-US" sz="9600" dirty="0">
              <a:solidFill>
                <a:schemeClr val="tx1"/>
              </a:solidFill>
              <a:latin typeface="Calibri" pitchFamily="34" charset="0"/>
            </a:endParaRPr>
          </a:p>
        </p:txBody>
      </p:sp>
      <p:sp>
        <p:nvSpPr>
          <p:cNvPr id="8" name="Rectangle 7"/>
          <p:cNvSpPr/>
          <p:nvPr/>
        </p:nvSpPr>
        <p:spPr>
          <a:xfrm>
            <a:off x="2895600" y="2225386"/>
            <a:ext cx="3228975" cy="8226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smtClean="0">
                <a:latin typeface="Calibri" pitchFamily="34" charset="0"/>
              </a:rPr>
              <a:t>APRIL</a:t>
            </a:r>
            <a:endParaRPr lang="en-US" sz="5400" dirty="0">
              <a:latin typeface="Calibri" pitchFamily="34" charset="0"/>
            </a:endParaRPr>
          </a:p>
        </p:txBody>
      </p:sp>
      <p:sp>
        <p:nvSpPr>
          <p:cNvPr id="5" name="Rounded Rectangle 4"/>
          <p:cNvSpPr/>
          <p:nvPr/>
        </p:nvSpPr>
        <p:spPr>
          <a:xfrm>
            <a:off x="8010524" y="19607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When</a:t>
            </a:r>
            <a:endParaRPr lang="en-US" dirty="0">
              <a:latin typeface="Calibri"/>
              <a:cs typeface="Calibri"/>
            </a:endParaRPr>
          </a:p>
        </p:txBody>
      </p:sp>
      <p:sp>
        <p:nvSpPr>
          <p:cNvPr id="13" name="Cloud 12"/>
          <p:cNvSpPr/>
          <p:nvPr/>
        </p:nvSpPr>
        <p:spPr>
          <a:xfrm>
            <a:off x="228600" y="1905000"/>
            <a:ext cx="2590800" cy="1676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libri" pitchFamily="34" charset="0"/>
              </a:rPr>
              <a:t>90 day notice</a:t>
            </a:r>
          </a:p>
          <a:p>
            <a:pPr algn="ctr"/>
            <a:r>
              <a:rPr lang="en-US" sz="2800" dirty="0" smtClean="0">
                <a:latin typeface="Calibri" pitchFamily="34" charset="0"/>
              </a:rPr>
              <a:t>1/1</a:t>
            </a:r>
            <a:endParaRPr lang="en-US" sz="2800" dirty="0">
              <a:latin typeface="Calibri" pitchFamily="34" charset="0"/>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pPr/>
              <a:t>22</a:t>
            </a:fld>
            <a:endParaRPr lang="en-US" dirty="0"/>
          </a:p>
        </p:txBody>
      </p:sp>
      <p:pic>
        <p:nvPicPr>
          <p:cNvPr id="9" name="Picture 8"/>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timing and process varies by county</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80763894"/>
              </p:ext>
            </p:extLst>
          </p:nvPr>
        </p:nvGraphicFramePr>
        <p:xfrm>
          <a:off x="228600" y="1791105"/>
          <a:ext cx="8623300" cy="4333128"/>
        </p:xfrm>
        <a:graphic>
          <a:graphicData uri="http://schemas.openxmlformats.org/drawingml/2006/table">
            <a:tbl>
              <a:tblPr firstRow="1" bandRow="1">
                <a:tableStyleId>{5C22544A-7EE6-4342-B048-85BDC9FD1C3A}</a:tableStyleId>
              </a:tblPr>
              <a:tblGrid>
                <a:gridCol w="2019872"/>
                <a:gridCol w="2563684"/>
                <a:gridCol w="2197806"/>
                <a:gridCol w="1841938"/>
              </a:tblGrid>
              <a:tr h="972455">
                <a:tc>
                  <a:txBody>
                    <a:bodyPr/>
                    <a:lstStyle/>
                    <a:p>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solidFill>
                  </a:tcPr>
                </a:tc>
                <a:tc>
                  <a:txBody>
                    <a:bodyPr/>
                    <a:lstStyle/>
                    <a:p>
                      <a:r>
                        <a:rPr lang="en-US" sz="1800" dirty="0" smtClean="0">
                          <a:latin typeface="Calibri"/>
                          <a:cs typeface="Calibri"/>
                        </a:rPr>
                        <a:t>Alameda, Santa Clara, Orange, Riverside, </a:t>
                      </a:r>
                      <a:r>
                        <a:rPr lang="en-US" sz="1800" baseline="0" dirty="0" smtClean="0">
                          <a:latin typeface="Calibri"/>
                          <a:cs typeface="Calibri"/>
                        </a:rPr>
                        <a:t> San Bernardino, &amp; San Diego</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solidFill>
                  </a:tcPr>
                </a:tc>
                <a:tc>
                  <a:txBody>
                    <a:bodyPr/>
                    <a:lstStyle/>
                    <a:p>
                      <a:r>
                        <a:rPr lang="en-US" sz="1800" dirty="0" smtClean="0">
                          <a:latin typeface="Calibri"/>
                          <a:cs typeface="Calibri"/>
                        </a:rPr>
                        <a:t>San</a:t>
                      </a:r>
                      <a:r>
                        <a:rPr lang="en-US" sz="1800" baseline="0" dirty="0" smtClean="0">
                          <a:latin typeface="Calibri"/>
                          <a:cs typeface="Calibri"/>
                        </a:rPr>
                        <a:t> Mateo</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solidFill>
                  </a:tcPr>
                </a:tc>
                <a:tc>
                  <a:txBody>
                    <a:bodyPr/>
                    <a:lstStyle/>
                    <a:p>
                      <a:r>
                        <a:rPr lang="en-US" sz="1800" dirty="0" smtClean="0">
                          <a:latin typeface="Calibri"/>
                          <a:cs typeface="Calibri"/>
                        </a:rPr>
                        <a:t>Los Angeles</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solidFill>
                  </a:tcPr>
                </a:tc>
              </a:tr>
              <a:tr h="611848">
                <a:tc>
                  <a:txBody>
                    <a:bodyPr/>
                    <a:lstStyle/>
                    <a:p>
                      <a:r>
                        <a:rPr lang="en-US" sz="1800" dirty="0" smtClean="0">
                          <a:latin typeface="Calibri"/>
                          <a:cs typeface="Calibri"/>
                        </a:rPr>
                        <a:t>Voluntary Only Enrollment</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N/A</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N/A</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3 months</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r>
              <a:tr h="874069">
                <a:tc>
                  <a:txBody>
                    <a:bodyPr/>
                    <a:lstStyle/>
                    <a:p>
                      <a:r>
                        <a:rPr lang="en-US" sz="1800" dirty="0" smtClean="0">
                          <a:latin typeface="Calibri"/>
                          <a:cs typeface="Calibri"/>
                        </a:rPr>
                        <a:t>Passive Enrollment Begins</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4/1/14</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4/1/14</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7/1/14</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74069">
                <a:tc>
                  <a:txBody>
                    <a:bodyPr/>
                    <a:lstStyle/>
                    <a:p>
                      <a:r>
                        <a:rPr lang="en-US" sz="1800" dirty="0" smtClean="0">
                          <a:latin typeface="Calibri"/>
                          <a:cs typeface="Calibri"/>
                        </a:rPr>
                        <a:t>Passive Enrollment Phased</a:t>
                      </a:r>
                      <a:r>
                        <a:rPr lang="en-US" sz="1800" baseline="0" dirty="0" smtClean="0">
                          <a:latin typeface="Calibri"/>
                          <a:cs typeface="Calibri"/>
                        </a:rPr>
                        <a:t> </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Over 12 months*</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Over 1 month*</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c>
                  <a:txBody>
                    <a:bodyPr/>
                    <a:lstStyle/>
                    <a:p>
                      <a:r>
                        <a:rPr lang="en-US" sz="1800" dirty="0" smtClean="0">
                          <a:latin typeface="Calibri"/>
                          <a:cs typeface="Calibri"/>
                        </a:rPr>
                        <a:t>?</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40000"/>
                        <a:lumOff val="60000"/>
                      </a:schemeClr>
                    </a:solidFill>
                  </a:tcPr>
                </a:tc>
              </a:tr>
              <a:tr h="972455">
                <a:tc>
                  <a:txBody>
                    <a:bodyPr/>
                    <a:lstStyle/>
                    <a:p>
                      <a:r>
                        <a:rPr lang="en-US" sz="1800" dirty="0" smtClean="0">
                          <a:latin typeface="Calibri"/>
                          <a:cs typeface="Calibri"/>
                        </a:rPr>
                        <a:t>Phasing Method</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1</a:t>
                      </a:r>
                      <a:r>
                        <a:rPr lang="en-US" sz="1800" baseline="30000" dirty="0" smtClean="0">
                          <a:latin typeface="Calibri"/>
                          <a:cs typeface="Calibri"/>
                        </a:rPr>
                        <a:t>st</a:t>
                      </a:r>
                      <a:r>
                        <a:rPr lang="en-US" sz="1800" dirty="0" smtClean="0">
                          <a:latin typeface="Calibri"/>
                          <a:cs typeface="Calibri"/>
                        </a:rPr>
                        <a:t> day of birth month (with many exceptions)</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All</a:t>
                      </a:r>
                      <a:r>
                        <a:rPr lang="en-US" sz="1800" baseline="0" dirty="0" smtClean="0">
                          <a:latin typeface="Calibri"/>
                          <a:cs typeface="Calibri"/>
                        </a:rPr>
                        <a:t> at once</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latin typeface="Calibri"/>
                          <a:cs typeface="Calibri"/>
                        </a:rPr>
                        <a:t>Undecided</a:t>
                      </a:r>
                      <a:endParaRPr lang="en-US" sz="1800" dirty="0">
                        <a:latin typeface="Calibri"/>
                        <a:cs typeface="Calibri"/>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6" name="Rounded Rectangle 5"/>
          <p:cNvSpPr/>
          <p:nvPr/>
        </p:nvSpPr>
        <p:spPr>
          <a:xfrm>
            <a:off x="8010524" y="19607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When</a:t>
            </a:r>
            <a:endParaRPr lang="en-US" dirty="0">
              <a:latin typeface="Calibri"/>
              <a:cs typeface="Calibri"/>
            </a:endParaRPr>
          </a:p>
        </p:txBody>
      </p:sp>
      <p:pic>
        <p:nvPicPr>
          <p:cNvPr id="7" name="Picture 6"/>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16922383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06080" cy="1315720"/>
          </a:xfrm>
        </p:spPr>
        <p:txBody>
          <a:bodyPr/>
          <a:lstStyle/>
          <a:p>
            <a:r>
              <a:rPr lang="en-US" dirty="0" smtClean="0"/>
              <a:t>Major exceptions to the </a:t>
            </a:r>
            <a:br>
              <a:rPr lang="en-US" dirty="0" smtClean="0"/>
            </a:br>
            <a:r>
              <a:rPr lang="en-US" dirty="0" smtClean="0"/>
              <a:t>general enrollment strategies</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24</a:t>
            </a:fld>
            <a:endParaRPr lang="en-US" dirty="0"/>
          </a:p>
        </p:txBody>
      </p:sp>
      <p:sp>
        <p:nvSpPr>
          <p:cNvPr id="6" name="Rounded Rectangle 5"/>
          <p:cNvSpPr/>
          <p:nvPr/>
        </p:nvSpPr>
        <p:spPr>
          <a:xfrm>
            <a:off x="8010524" y="19607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When</a:t>
            </a:r>
            <a:endParaRPr lang="en-US" dirty="0">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1914711120"/>
              </p:ext>
            </p:extLst>
          </p:nvPr>
        </p:nvGraphicFramePr>
        <p:xfrm>
          <a:off x="1727200" y="1828801"/>
          <a:ext cx="6400800" cy="3746857"/>
        </p:xfrm>
        <a:graphic>
          <a:graphicData uri="http://schemas.openxmlformats.org/drawingml/2006/table">
            <a:tbl>
              <a:tblPr firstRow="1" bandRow="1">
                <a:tableStyleId>{5C22544A-7EE6-4342-B048-85BDC9FD1C3A}</a:tableStyleId>
              </a:tblPr>
              <a:tblGrid>
                <a:gridCol w="6400800"/>
              </a:tblGrid>
              <a:tr h="451252">
                <a:tc>
                  <a:txBody>
                    <a:bodyPr/>
                    <a:lstStyle/>
                    <a:p>
                      <a:r>
                        <a:rPr lang="en-US" sz="2400" dirty="0" smtClean="0">
                          <a:latin typeface="Calibri"/>
                          <a:cs typeface="Calibri"/>
                        </a:rPr>
                        <a:t>Exception</a:t>
                      </a:r>
                      <a:endParaRPr lang="en-US" sz="24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solidFill>
                  </a:tcPr>
                </a:tc>
              </a:tr>
              <a:tr h="642387">
                <a:tc>
                  <a:txBody>
                    <a:bodyPr/>
                    <a:lstStyle/>
                    <a:p>
                      <a:r>
                        <a:rPr lang="en-US" sz="2200" dirty="0" smtClean="0">
                          <a:latin typeface="Calibri"/>
                          <a:cs typeface="Calibri"/>
                        </a:rPr>
                        <a:t>Duals enrolled in MSSP</a:t>
                      </a:r>
                      <a:endParaRPr lang="en-US" sz="22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812254">
                <a:tc>
                  <a:txBody>
                    <a:bodyPr/>
                    <a:lstStyle/>
                    <a:p>
                      <a:r>
                        <a:rPr lang="en-US" sz="2200" dirty="0" smtClean="0">
                          <a:latin typeface="Calibri"/>
                          <a:cs typeface="Calibri"/>
                        </a:rPr>
                        <a:t>Duals already</a:t>
                      </a:r>
                      <a:r>
                        <a:rPr lang="en-US" sz="2200" baseline="0" dirty="0" smtClean="0">
                          <a:latin typeface="Calibri"/>
                          <a:cs typeface="Calibri"/>
                        </a:rPr>
                        <a:t> enrolled in </a:t>
                      </a:r>
                      <a:r>
                        <a:rPr lang="en-US" sz="2200" dirty="0" smtClean="0">
                          <a:latin typeface="Calibri"/>
                          <a:cs typeface="Calibri"/>
                        </a:rPr>
                        <a:t>Medi-Cal Managed Care in Alameda</a:t>
                      </a:r>
                      <a:r>
                        <a:rPr lang="en-US" sz="2200" baseline="0" dirty="0" smtClean="0">
                          <a:latin typeface="Calibri"/>
                          <a:cs typeface="Calibri"/>
                        </a:rPr>
                        <a:t> and Santa Clara</a:t>
                      </a:r>
                      <a:endParaRPr lang="en-US" sz="22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EB4E3"/>
                    </a:solidFill>
                  </a:tcPr>
                </a:tc>
              </a:tr>
              <a:tr h="562578">
                <a:tc>
                  <a:txBody>
                    <a:bodyPr/>
                    <a:lstStyle/>
                    <a:p>
                      <a:r>
                        <a:rPr lang="en-US" sz="2200" dirty="0" smtClean="0">
                          <a:latin typeface="Calibri"/>
                          <a:cs typeface="Calibri"/>
                        </a:rPr>
                        <a:t>Duals reassigned to Part</a:t>
                      </a:r>
                      <a:r>
                        <a:rPr lang="en-US" sz="2200" baseline="0" dirty="0" smtClean="0">
                          <a:latin typeface="Calibri"/>
                          <a:cs typeface="Calibri"/>
                        </a:rPr>
                        <a:t> D effective 1/1/13</a:t>
                      </a:r>
                      <a:endParaRPr lang="en-US" sz="22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r>
              <a:tr h="460184">
                <a:tc>
                  <a:txBody>
                    <a:bodyPr/>
                    <a:lstStyle/>
                    <a:p>
                      <a:r>
                        <a:rPr lang="en-US" sz="2200" dirty="0" smtClean="0">
                          <a:latin typeface="Calibri"/>
                          <a:cs typeface="Calibri"/>
                        </a:rPr>
                        <a:t>Duals subject</a:t>
                      </a:r>
                      <a:r>
                        <a:rPr lang="en-US" sz="2200" baseline="0" dirty="0" smtClean="0">
                          <a:latin typeface="Calibri"/>
                          <a:cs typeface="Calibri"/>
                        </a:rPr>
                        <a:t> to Part D reassignment effective 1/1/14 </a:t>
                      </a:r>
                      <a:endParaRPr lang="en-US" sz="22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8EB4E3"/>
                    </a:solidFill>
                  </a:tcPr>
                </a:tc>
              </a:tr>
              <a:tr h="812254">
                <a:tc>
                  <a:txBody>
                    <a:bodyPr/>
                    <a:lstStyle/>
                    <a:p>
                      <a:r>
                        <a:rPr lang="en-US" sz="2200" dirty="0" smtClean="0">
                          <a:latin typeface="Calibri"/>
                          <a:cs typeface="Calibri"/>
                        </a:rPr>
                        <a:t>In counties</a:t>
                      </a:r>
                      <a:r>
                        <a:rPr lang="en-US" sz="2200" baseline="0" dirty="0" smtClean="0">
                          <a:latin typeface="Calibri"/>
                          <a:cs typeface="Calibri"/>
                        </a:rPr>
                        <a:t> enrolling by birth month, duals born in January</a:t>
                      </a:r>
                      <a:endParaRPr lang="en-US" sz="22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20000"/>
                        <a:lumOff val="80000"/>
                      </a:schemeClr>
                    </a:solidFill>
                  </a:tcPr>
                </a:tc>
              </a:tr>
            </a:tbl>
          </a:graphicData>
        </a:graphic>
      </p:graphicFrame>
      <p:pic>
        <p:nvPicPr>
          <p:cNvPr id="7" name="Picture 6"/>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16922383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83464"/>
            <a:ext cx="8010144" cy="1316736"/>
          </a:xfrm>
        </p:spPr>
        <p:txBody>
          <a:bodyPr/>
          <a:lstStyle/>
          <a:p>
            <a:r>
              <a:rPr lang="en-US" dirty="0" smtClean="0">
                <a:latin typeface="Calibri"/>
                <a:cs typeface="Calibri"/>
              </a:rPr>
              <a:t>Most beneficiaries will receive three notices</a:t>
            </a:r>
            <a:endParaRPr lang="en-US" dirty="0">
              <a:latin typeface="Calibri"/>
              <a:cs typeface="Calibri"/>
            </a:endParaRPr>
          </a:p>
        </p:txBody>
      </p:sp>
      <p:sp>
        <p:nvSpPr>
          <p:cNvPr id="4" name="Rounded Rectangle 3"/>
          <p:cNvSpPr/>
          <p:nvPr/>
        </p:nvSpPr>
        <p:spPr>
          <a:xfrm>
            <a:off x="1463039" y="2111434"/>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90 Day</a:t>
            </a:r>
            <a:endParaRPr lang="en-US" dirty="0">
              <a:latin typeface="Calibri"/>
              <a:cs typeface="Calibri"/>
            </a:endParaRPr>
          </a:p>
        </p:txBody>
      </p:sp>
      <p:sp>
        <p:nvSpPr>
          <p:cNvPr id="5" name="Rounded Rectangle 4"/>
          <p:cNvSpPr/>
          <p:nvPr/>
        </p:nvSpPr>
        <p:spPr>
          <a:xfrm>
            <a:off x="3161608" y="2097578"/>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60 Day</a:t>
            </a:r>
            <a:endParaRPr lang="en-US" dirty="0">
              <a:latin typeface="Calibri"/>
              <a:cs typeface="Calibri"/>
            </a:endParaRPr>
          </a:p>
        </p:txBody>
      </p:sp>
      <p:sp>
        <p:nvSpPr>
          <p:cNvPr id="6" name="Rounded Rectangle 5"/>
          <p:cNvSpPr/>
          <p:nvPr/>
        </p:nvSpPr>
        <p:spPr>
          <a:xfrm>
            <a:off x="4807526" y="2080954"/>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30 Day</a:t>
            </a:r>
            <a:endParaRPr lang="en-US" dirty="0">
              <a:latin typeface="Calibri"/>
              <a:cs typeface="Calibri"/>
            </a:endParaRPr>
          </a:p>
        </p:txBody>
      </p:sp>
      <p:sp>
        <p:nvSpPr>
          <p:cNvPr id="7" name="Rounded Rectangle 6"/>
          <p:cNvSpPr/>
          <p:nvPr/>
        </p:nvSpPr>
        <p:spPr>
          <a:xfrm>
            <a:off x="6486697" y="2097577"/>
            <a:ext cx="2141913" cy="964276"/>
          </a:xfrm>
          <a:prstGeom prst="roundRect">
            <a:avLst/>
          </a:prstGeom>
          <a:solidFill>
            <a:schemeClr val="tx2">
              <a:lumMod val="50000"/>
            </a:schemeClr>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latin typeface="Calibri"/>
                <a:cs typeface="Calibri"/>
              </a:rPr>
              <a:t>ENROLLMENT</a:t>
            </a:r>
            <a:endParaRPr lang="en-US" dirty="0">
              <a:latin typeface="Calibri"/>
              <a:cs typeface="Calibri"/>
            </a:endParaRPr>
          </a:p>
        </p:txBody>
      </p:sp>
      <p:sp>
        <p:nvSpPr>
          <p:cNvPr id="8" name="Rounded Rectangle 7"/>
          <p:cNvSpPr/>
          <p:nvPr/>
        </p:nvSpPr>
        <p:spPr>
          <a:xfrm>
            <a:off x="1499062" y="3543993"/>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1/1/14</a:t>
            </a:r>
            <a:endParaRPr lang="en-US" dirty="0">
              <a:latin typeface="Calibri"/>
              <a:cs typeface="Calibri"/>
            </a:endParaRPr>
          </a:p>
        </p:txBody>
      </p:sp>
      <p:sp>
        <p:nvSpPr>
          <p:cNvPr id="9" name="Rounded Rectangle 8"/>
          <p:cNvSpPr/>
          <p:nvPr/>
        </p:nvSpPr>
        <p:spPr>
          <a:xfrm>
            <a:off x="1499061" y="4907280"/>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5/1/14</a:t>
            </a:r>
            <a:endParaRPr lang="en-US" dirty="0">
              <a:latin typeface="Calibri"/>
              <a:cs typeface="Calibri"/>
            </a:endParaRPr>
          </a:p>
        </p:txBody>
      </p:sp>
      <p:sp>
        <p:nvSpPr>
          <p:cNvPr id="10" name="Rounded Rectangle 9"/>
          <p:cNvSpPr/>
          <p:nvPr/>
        </p:nvSpPr>
        <p:spPr>
          <a:xfrm>
            <a:off x="3164379" y="3546762"/>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2/1/14</a:t>
            </a:r>
            <a:endParaRPr lang="en-US" dirty="0">
              <a:latin typeface="Calibri"/>
              <a:cs typeface="Calibri"/>
            </a:endParaRPr>
          </a:p>
        </p:txBody>
      </p:sp>
      <p:sp>
        <p:nvSpPr>
          <p:cNvPr id="11" name="Rounded Rectangle 10"/>
          <p:cNvSpPr/>
          <p:nvPr/>
        </p:nvSpPr>
        <p:spPr>
          <a:xfrm>
            <a:off x="3164379" y="4926676"/>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6/1/14</a:t>
            </a:r>
            <a:endParaRPr lang="en-US" dirty="0">
              <a:latin typeface="Calibri"/>
              <a:cs typeface="Calibri"/>
            </a:endParaRPr>
          </a:p>
        </p:txBody>
      </p:sp>
      <p:sp>
        <p:nvSpPr>
          <p:cNvPr id="12" name="Rounded Rectangle 11"/>
          <p:cNvSpPr/>
          <p:nvPr/>
        </p:nvSpPr>
        <p:spPr>
          <a:xfrm>
            <a:off x="4793672" y="3546764"/>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3/1/14</a:t>
            </a:r>
            <a:endParaRPr lang="en-US" dirty="0">
              <a:latin typeface="Calibri"/>
              <a:cs typeface="Calibri"/>
            </a:endParaRPr>
          </a:p>
        </p:txBody>
      </p:sp>
      <p:sp>
        <p:nvSpPr>
          <p:cNvPr id="13" name="Rounded Rectangle 12"/>
          <p:cNvSpPr/>
          <p:nvPr/>
        </p:nvSpPr>
        <p:spPr>
          <a:xfrm>
            <a:off x="4846319" y="4879572"/>
            <a:ext cx="1479665" cy="964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7/1/14</a:t>
            </a:r>
            <a:endParaRPr lang="en-US" dirty="0">
              <a:latin typeface="Calibri"/>
              <a:cs typeface="Calibri"/>
            </a:endParaRPr>
          </a:p>
        </p:txBody>
      </p:sp>
      <p:sp>
        <p:nvSpPr>
          <p:cNvPr id="16" name="Rounded Rectangle 15"/>
          <p:cNvSpPr/>
          <p:nvPr/>
        </p:nvSpPr>
        <p:spPr>
          <a:xfrm>
            <a:off x="6489468" y="3530137"/>
            <a:ext cx="2141913" cy="964276"/>
          </a:xfrm>
          <a:prstGeom prst="roundRect">
            <a:avLst/>
          </a:prstGeom>
          <a:solidFill>
            <a:schemeClr val="tx2">
              <a:lumMod val="50000"/>
            </a:schemeClr>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ENROLLMENT</a:t>
            </a:r>
          </a:p>
          <a:p>
            <a:pPr algn="ctr"/>
            <a:r>
              <a:rPr lang="en-US" dirty="0" smtClean="0">
                <a:latin typeface="Calibri"/>
                <a:cs typeface="Calibri"/>
              </a:rPr>
              <a:t>4/1/14</a:t>
            </a:r>
            <a:endParaRPr lang="en-US" dirty="0">
              <a:latin typeface="Calibri"/>
              <a:cs typeface="Calibri"/>
            </a:endParaRPr>
          </a:p>
        </p:txBody>
      </p:sp>
      <p:sp>
        <p:nvSpPr>
          <p:cNvPr id="17" name="Rounded Rectangle 16"/>
          <p:cNvSpPr/>
          <p:nvPr/>
        </p:nvSpPr>
        <p:spPr>
          <a:xfrm>
            <a:off x="6506093" y="4910050"/>
            <a:ext cx="2141913" cy="964276"/>
          </a:xfrm>
          <a:prstGeom prst="roundRect">
            <a:avLst/>
          </a:prstGeom>
          <a:solidFill>
            <a:schemeClr val="tx2">
              <a:lumMod val="50000"/>
            </a:schemeClr>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ENROLLMENT</a:t>
            </a:r>
          </a:p>
          <a:p>
            <a:pPr algn="ctr"/>
            <a:r>
              <a:rPr lang="en-US" dirty="0" smtClean="0">
                <a:latin typeface="Calibri"/>
                <a:cs typeface="Calibri"/>
              </a:rPr>
              <a:t>8/1/14</a:t>
            </a:r>
            <a:endParaRPr lang="en-US" dirty="0">
              <a:latin typeface="Calibri"/>
              <a:cs typeface="Calibri"/>
            </a:endParaRPr>
          </a:p>
        </p:txBody>
      </p:sp>
      <p:sp>
        <p:nvSpPr>
          <p:cNvPr id="23" name="Rounded Rectangle 22"/>
          <p:cNvSpPr/>
          <p:nvPr/>
        </p:nvSpPr>
        <p:spPr>
          <a:xfrm>
            <a:off x="185129" y="3541222"/>
            <a:ext cx="1180409" cy="947651"/>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800" dirty="0" smtClean="0">
                <a:latin typeface="Calibri"/>
                <a:cs typeface="Calibri"/>
              </a:rPr>
              <a:t>April</a:t>
            </a:r>
          </a:p>
          <a:p>
            <a:pPr algn="ctr"/>
            <a:r>
              <a:rPr lang="en-US" dirty="0" smtClean="0">
                <a:latin typeface="Calibri"/>
                <a:cs typeface="Calibri"/>
              </a:rPr>
              <a:t>Enrollment</a:t>
            </a:r>
            <a:endParaRPr lang="en-US" dirty="0">
              <a:latin typeface="Calibri"/>
              <a:cs typeface="Calibri"/>
            </a:endParaRPr>
          </a:p>
        </p:txBody>
      </p:sp>
      <p:sp>
        <p:nvSpPr>
          <p:cNvPr id="24" name="Rounded Rectangle 23"/>
          <p:cNvSpPr/>
          <p:nvPr/>
        </p:nvSpPr>
        <p:spPr>
          <a:xfrm>
            <a:off x="202274" y="4907280"/>
            <a:ext cx="1180409" cy="9476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August</a:t>
            </a:r>
          </a:p>
          <a:p>
            <a:pPr algn="ctr"/>
            <a:r>
              <a:rPr lang="en-US" dirty="0" smtClean="0">
                <a:latin typeface="Calibri"/>
                <a:cs typeface="Calibri"/>
              </a:rPr>
              <a:t>DOB</a:t>
            </a:r>
            <a:endParaRPr lang="en-US" dirty="0">
              <a:latin typeface="Calibri"/>
              <a:cs typeface="Calibri"/>
            </a:endParaRPr>
          </a:p>
        </p:txBody>
      </p:sp>
      <p:sp>
        <p:nvSpPr>
          <p:cNvPr id="18" name="Rounded Rectangle 17"/>
          <p:cNvSpPr/>
          <p:nvPr/>
        </p:nvSpPr>
        <p:spPr>
          <a:xfrm>
            <a:off x="8010524" y="19607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When</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latin typeface="Calibri"/>
                <a:cs typeface="Calibri"/>
              </a:rPr>
              <a:pPr/>
              <a:t>25</a:t>
            </a:fld>
            <a:endParaRPr lang="en-US" dirty="0">
              <a:latin typeface="Calibri"/>
              <a:cs typeface="Calibri"/>
            </a:endParaRPr>
          </a:p>
        </p:txBody>
      </p:sp>
      <p:pic>
        <p:nvPicPr>
          <p:cNvPr id="19" name="Picture 18"/>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41882683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7"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7A70B-15C0-4D73-9A5B-EFECEDAF0805}" type="slidenum">
              <a:rPr lang="en-US" smtClean="0"/>
              <a:pPr/>
              <a:t>26</a:t>
            </a:fld>
            <a:endParaRPr lang="en-US" dirty="0"/>
          </a:p>
        </p:txBody>
      </p:sp>
      <p:sp>
        <p:nvSpPr>
          <p:cNvPr id="4" name="Rounded Rectangle 3"/>
          <p:cNvSpPr/>
          <p:nvPr/>
        </p:nvSpPr>
        <p:spPr>
          <a:xfrm>
            <a:off x="713756" y="563503"/>
            <a:ext cx="1724644" cy="1371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libri"/>
                <a:cs typeface="Calibri"/>
              </a:rPr>
              <a:t>90 Day</a:t>
            </a:r>
            <a:endParaRPr lang="en-US" sz="2800" dirty="0">
              <a:latin typeface="Calibri"/>
              <a:cs typeface="Calibri"/>
            </a:endParaRPr>
          </a:p>
        </p:txBody>
      </p:sp>
      <p:sp>
        <p:nvSpPr>
          <p:cNvPr id="5" name="Rounded Rectangle 4"/>
          <p:cNvSpPr/>
          <p:nvPr/>
        </p:nvSpPr>
        <p:spPr>
          <a:xfrm>
            <a:off x="713756" y="2590799"/>
            <a:ext cx="1724644" cy="1371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libri"/>
                <a:cs typeface="Calibri"/>
              </a:rPr>
              <a:t>60 Day</a:t>
            </a:r>
            <a:endParaRPr lang="en-US" sz="2800" dirty="0">
              <a:latin typeface="Calibri"/>
              <a:cs typeface="Calibri"/>
            </a:endParaRPr>
          </a:p>
        </p:txBody>
      </p:sp>
      <p:sp>
        <p:nvSpPr>
          <p:cNvPr id="6" name="Rounded Rectangle 5"/>
          <p:cNvSpPr/>
          <p:nvPr/>
        </p:nvSpPr>
        <p:spPr>
          <a:xfrm>
            <a:off x="740989" y="4648200"/>
            <a:ext cx="1697411" cy="1371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alibri"/>
                <a:cs typeface="Calibri"/>
              </a:rPr>
              <a:t>30 Day</a:t>
            </a:r>
            <a:endParaRPr lang="en-US" sz="2800" dirty="0">
              <a:latin typeface="Calibri"/>
              <a:cs typeface="Calibri"/>
            </a:endParaRPr>
          </a:p>
        </p:txBody>
      </p:sp>
      <p:grpSp>
        <p:nvGrpSpPr>
          <p:cNvPr id="7" name="Group 6"/>
          <p:cNvGrpSpPr/>
          <p:nvPr/>
        </p:nvGrpSpPr>
        <p:grpSpPr>
          <a:xfrm>
            <a:off x="2639466" y="563504"/>
            <a:ext cx="5209134" cy="1371600"/>
            <a:chOff x="2573465" y="1280242"/>
            <a:chExt cx="5378057" cy="1371600"/>
          </a:xfrm>
        </p:grpSpPr>
        <p:sp>
          <p:nvSpPr>
            <p:cNvPr id="8" name="Round Same Side Corner Rectangle 7"/>
            <p:cNvSpPr/>
            <p:nvPr/>
          </p:nvSpPr>
          <p:spPr>
            <a:xfrm rot="5400000">
              <a:off x="4440873" y="-587166"/>
              <a:ext cx="1371600" cy="51064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2872359" y="1563749"/>
              <a:ext cx="5079163" cy="503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83820" rIns="167640" bIns="8382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latin typeface="Calibri"/>
              </a:endParaRPr>
            </a:p>
          </p:txBody>
        </p:sp>
      </p:grpSp>
      <p:sp>
        <p:nvSpPr>
          <p:cNvPr id="10" name="TextBox 9"/>
          <p:cNvSpPr txBox="1"/>
          <p:nvPr/>
        </p:nvSpPr>
        <p:spPr>
          <a:xfrm>
            <a:off x="2639466" y="917804"/>
            <a:ext cx="3860159" cy="523220"/>
          </a:xfrm>
          <a:prstGeom prst="rect">
            <a:avLst/>
          </a:prstGeom>
          <a:noFill/>
        </p:spPr>
        <p:txBody>
          <a:bodyPr wrap="none" rtlCol="0">
            <a:spAutoFit/>
          </a:bodyPr>
          <a:lstStyle/>
          <a:p>
            <a:pPr marL="571500" indent="-571500">
              <a:buFont typeface="Arial"/>
              <a:buChar char="•"/>
            </a:pPr>
            <a:r>
              <a:rPr lang="en-US" sz="2800" dirty="0" smtClean="0">
                <a:latin typeface="Calibri"/>
                <a:cs typeface="Calibri"/>
              </a:rPr>
              <a:t>Informational Notice </a:t>
            </a:r>
            <a:endParaRPr lang="en-US" sz="2800" dirty="0">
              <a:latin typeface="Calibri"/>
              <a:cs typeface="Calibri"/>
            </a:endParaRPr>
          </a:p>
        </p:txBody>
      </p:sp>
      <p:grpSp>
        <p:nvGrpSpPr>
          <p:cNvPr id="11" name="Group 10"/>
          <p:cNvGrpSpPr/>
          <p:nvPr/>
        </p:nvGrpSpPr>
        <p:grpSpPr>
          <a:xfrm>
            <a:off x="2616786" y="2590800"/>
            <a:ext cx="5393738" cy="1842058"/>
            <a:chOff x="2573465" y="1280242"/>
            <a:chExt cx="5378057" cy="1371600"/>
          </a:xfrm>
        </p:grpSpPr>
        <p:sp>
          <p:nvSpPr>
            <p:cNvPr id="12" name="Round Same Side Corner Rectangle 11"/>
            <p:cNvSpPr/>
            <p:nvPr/>
          </p:nvSpPr>
          <p:spPr>
            <a:xfrm rot="5400000">
              <a:off x="4440873" y="-587166"/>
              <a:ext cx="1371600" cy="51064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2872359" y="1563749"/>
              <a:ext cx="5079163" cy="503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83820" rIns="167640" bIns="8382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latin typeface="Calibri"/>
              </a:endParaRPr>
            </a:p>
          </p:txBody>
        </p:sp>
      </p:grpSp>
      <p:sp>
        <p:nvSpPr>
          <p:cNvPr id="14" name="TextBox 13"/>
          <p:cNvSpPr txBox="1"/>
          <p:nvPr/>
        </p:nvSpPr>
        <p:spPr>
          <a:xfrm>
            <a:off x="2648830" y="2616976"/>
            <a:ext cx="4172937" cy="1815882"/>
          </a:xfrm>
          <a:prstGeom prst="rect">
            <a:avLst/>
          </a:prstGeom>
          <a:noFill/>
        </p:spPr>
        <p:txBody>
          <a:bodyPr wrap="none" rtlCol="0">
            <a:spAutoFit/>
          </a:bodyPr>
          <a:lstStyle/>
          <a:p>
            <a:pPr marL="457200" indent="-457200">
              <a:buFont typeface="Arial"/>
              <a:buChar char="•"/>
            </a:pPr>
            <a:r>
              <a:rPr lang="en-US" sz="2800" dirty="0" smtClean="0">
                <a:latin typeface="Calibri"/>
                <a:cs typeface="Calibri"/>
              </a:rPr>
              <a:t>Notice with Default Plan</a:t>
            </a:r>
          </a:p>
          <a:p>
            <a:pPr marL="457200" indent="-457200">
              <a:buFont typeface="Arial"/>
              <a:buChar char="•"/>
            </a:pPr>
            <a:r>
              <a:rPr lang="en-US" sz="2800" dirty="0" smtClean="0">
                <a:latin typeface="Calibri"/>
                <a:cs typeface="Calibri"/>
              </a:rPr>
              <a:t>Choice Packet </a:t>
            </a:r>
          </a:p>
          <a:p>
            <a:pPr marL="457200" indent="-457200">
              <a:buFont typeface="Arial"/>
              <a:buChar char="•"/>
            </a:pPr>
            <a:r>
              <a:rPr lang="en-US" sz="2800" dirty="0" smtClean="0">
                <a:latin typeface="Calibri"/>
                <a:cs typeface="Calibri"/>
              </a:rPr>
              <a:t>Health Plan Guide</a:t>
            </a:r>
          </a:p>
          <a:p>
            <a:pPr marL="457200" indent="-457200">
              <a:buFont typeface="Arial"/>
              <a:buChar char="•"/>
            </a:pPr>
            <a:r>
              <a:rPr lang="en-US" sz="2800" dirty="0" smtClean="0">
                <a:latin typeface="Calibri"/>
                <a:cs typeface="Calibri"/>
              </a:rPr>
              <a:t>Provider Directory</a:t>
            </a:r>
            <a:endParaRPr lang="en-US" sz="2800" dirty="0">
              <a:latin typeface="Calibri"/>
              <a:cs typeface="Calibri"/>
            </a:endParaRPr>
          </a:p>
        </p:txBody>
      </p:sp>
      <p:grpSp>
        <p:nvGrpSpPr>
          <p:cNvPr id="15" name="Group 14"/>
          <p:cNvGrpSpPr/>
          <p:nvPr/>
        </p:nvGrpSpPr>
        <p:grpSpPr>
          <a:xfrm>
            <a:off x="2652868" y="4648201"/>
            <a:ext cx="5209134" cy="1371600"/>
            <a:chOff x="2573465" y="1280242"/>
            <a:chExt cx="5378057" cy="1371600"/>
          </a:xfrm>
        </p:grpSpPr>
        <p:sp>
          <p:nvSpPr>
            <p:cNvPr id="16" name="Round Same Side Corner Rectangle 15"/>
            <p:cNvSpPr/>
            <p:nvPr/>
          </p:nvSpPr>
          <p:spPr>
            <a:xfrm rot="5400000">
              <a:off x="4440873" y="-587166"/>
              <a:ext cx="1371600" cy="510641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2872359" y="1563749"/>
              <a:ext cx="5079163" cy="503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83820" rIns="167640" bIns="83820" numCol="1" spcCol="1270" anchor="ctr" anchorCtr="0">
              <a:noAutofit/>
            </a:bodyPr>
            <a:lstStyle/>
            <a:p>
              <a:pPr marL="0" lvl="1" algn="l" defTabSz="711200">
                <a:lnSpc>
                  <a:spcPct val="90000"/>
                </a:lnSpc>
                <a:spcBef>
                  <a:spcPct val="0"/>
                </a:spcBef>
                <a:spcAft>
                  <a:spcPct val="15000"/>
                </a:spcAft>
              </a:pPr>
              <a:endParaRPr lang="en-US" sz="1600" kern="1200" dirty="0">
                <a:latin typeface="Calibri"/>
              </a:endParaRPr>
            </a:p>
          </p:txBody>
        </p:sp>
      </p:grpSp>
      <p:sp>
        <p:nvSpPr>
          <p:cNvPr id="18" name="TextBox 17"/>
          <p:cNvSpPr txBox="1"/>
          <p:nvPr/>
        </p:nvSpPr>
        <p:spPr>
          <a:xfrm>
            <a:off x="2790567" y="5139246"/>
            <a:ext cx="3985515" cy="523220"/>
          </a:xfrm>
          <a:prstGeom prst="rect">
            <a:avLst/>
          </a:prstGeom>
          <a:noFill/>
        </p:spPr>
        <p:txBody>
          <a:bodyPr wrap="none" rtlCol="0">
            <a:spAutoFit/>
          </a:bodyPr>
          <a:lstStyle/>
          <a:p>
            <a:pPr marL="571500" indent="-571500">
              <a:buFont typeface="Arial"/>
              <a:buChar char="•"/>
            </a:pPr>
            <a:r>
              <a:rPr lang="en-US" sz="2800" dirty="0" smtClean="0">
                <a:latin typeface="Calibri"/>
                <a:cs typeface="Calibri"/>
              </a:rPr>
              <a:t>Final Reminder Notice</a:t>
            </a:r>
            <a:endParaRPr lang="en-US" sz="2800" dirty="0">
              <a:latin typeface="Calibri"/>
              <a:cs typeface="Calibri"/>
            </a:endParaRPr>
          </a:p>
        </p:txBody>
      </p:sp>
      <p:sp>
        <p:nvSpPr>
          <p:cNvPr id="19" name="Rounded Rectangle 18"/>
          <p:cNvSpPr/>
          <p:nvPr/>
        </p:nvSpPr>
        <p:spPr>
          <a:xfrm>
            <a:off x="8010524" y="19607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When</a:t>
            </a:r>
            <a:endParaRPr lang="en-US" dirty="0">
              <a:latin typeface="Calibri"/>
              <a:cs typeface="Calibri"/>
            </a:endParaRPr>
          </a:p>
        </p:txBody>
      </p:sp>
      <p:pic>
        <p:nvPicPr>
          <p:cNvPr id="20" name="Picture 19"/>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4481615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DHCS stated goals of the CCI </a:t>
            </a:r>
            <a:endParaRPr lang="en-US" dirty="0"/>
          </a:p>
        </p:txBody>
      </p:sp>
      <p:sp>
        <p:nvSpPr>
          <p:cNvPr id="6" name="Rounded Rectangle 5"/>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Why</a:t>
            </a:r>
            <a:endParaRPr lang="en-US" dirty="0">
              <a:latin typeface="Calibri"/>
              <a:cs typeface="Calibri"/>
            </a:endParaRPr>
          </a:p>
        </p:txBody>
      </p:sp>
      <p:sp>
        <p:nvSpPr>
          <p:cNvPr id="2" name="Slide Number Placeholder 1"/>
          <p:cNvSpPr>
            <a:spLocks noGrp="1"/>
          </p:cNvSpPr>
          <p:nvPr>
            <p:ph type="sldNum" sz="quarter" idx="10"/>
          </p:nvPr>
        </p:nvSpPr>
        <p:spPr/>
        <p:txBody>
          <a:bodyPr/>
          <a:lstStyle/>
          <a:p>
            <a:fld id="{95F7A70B-15C0-4D73-9A5B-EFECEDAF0805}" type="slidenum">
              <a:rPr lang="en-US" smtClean="0"/>
              <a:pPr/>
              <a:t>27</a:t>
            </a:fld>
            <a:endParaRPr lang="en-US" dirty="0"/>
          </a:p>
        </p:txBody>
      </p:sp>
      <p:graphicFrame>
        <p:nvGraphicFramePr>
          <p:cNvPr id="3" name="Diagram 2"/>
          <p:cNvGraphicFramePr/>
          <p:nvPr>
            <p:extLst>
              <p:ext uri="{D42A27DB-BD31-4B8C-83A1-F6EECF244321}">
                <p14:modId xmlns:p14="http://schemas.microsoft.com/office/powerpoint/2010/main" val="1086238086"/>
              </p:ext>
            </p:extLst>
          </p:nvPr>
        </p:nvGraphicFramePr>
        <p:xfrm>
          <a:off x="996345" y="1905000"/>
          <a:ext cx="7162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83464"/>
            <a:ext cx="8006080" cy="1315720"/>
          </a:xfrm>
        </p:spPr>
        <p:txBody>
          <a:bodyPr/>
          <a:lstStyle/>
          <a:p>
            <a:r>
              <a:rPr lang="en-US" sz="4000" dirty="0" smtClean="0"/>
              <a:t>California is part way through a </a:t>
            </a:r>
            <a:br>
              <a:rPr lang="en-US" sz="4000" dirty="0" smtClean="0"/>
            </a:br>
            <a:r>
              <a:rPr lang="en-US" sz="4000" dirty="0" smtClean="0"/>
              <a:t>long process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779286"/>
              </p:ext>
            </p:extLst>
          </p:nvPr>
        </p:nvGraphicFramePr>
        <p:xfrm>
          <a:off x="707246" y="1803400"/>
          <a:ext cx="7979553" cy="436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a:t>
            </a:r>
            <a:r>
              <a:rPr lang="en-US" dirty="0" smtClean="0"/>
              <a:t> </a:t>
            </a:r>
            <a:r>
              <a:rPr lang="en-US" dirty="0" smtClean="0">
                <a:latin typeface="Calibri"/>
                <a:cs typeface="Calibri"/>
              </a:rPr>
              <a:t>Up</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pPr/>
              <a:t>28</a:t>
            </a:fld>
            <a:endParaRPr lang="en-US" dirty="0"/>
          </a:p>
        </p:txBody>
      </p:sp>
      <p:pic>
        <p:nvPicPr>
          <p:cNvPr id="6" name="Picture 5"/>
          <p:cNvPicPr>
            <a:picLocks noChangeAspect="1"/>
          </p:cNvPicPr>
          <p:nvPr/>
        </p:nvPicPr>
        <p:blipFill>
          <a:blip r:embed="rId8"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83464"/>
            <a:ext cx="8006080" cy="1315720"/>
          </a:xfrm>
        </p:spPr>
        <p:txBody>
          <a:bodyPr/>
          <a:lstStyle/>
          <a:p>
            <a:r>
              <a:rPr lang="en-US" dirty="0" smtClean="0"/>
              <a:t>Should your client enroll in </a:t>
            </a:r>
            <a:br>
              <a:rPr lang="en-US" dirty="0" smtClean="0"/>
            </a:br>
            <a:r>
              <a:rPr lang="en-US" dirty="0" smtClean="0"/>
              <a:t>Cal </a:t>
            </a:r>
            <a:r>
              <a:rPr lang="en-US" dirty="0" err="1" smtClean="0"/>
              <a:t>MediConnect</a:t>
            </a:r>
            <a:r>
              <a:rPr lang="en-US" dirty="0" smtClean="0"/>
              <a:t>? </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29</a:t>
            </a:fld>
            <a:endParaRPr lang="en-US" dirty="0"/>
          </a:p>
        </p:txBody>
      </p:sp>
      <p:sp>
        <p:nvSpPr>
          <p:cNvPr id="5" name="Rounded Rectangle 4"/>
          <p:cNvSpPr/>
          <p:nvPr/>
        </p:nvSpPr>
        <p:spPr>
          <a:xfrm>
            <a:off x="77724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graphicFrame>
        <p:nvGraphicFramePr>
          <p:cNvPr id="6" name="Diagram 5"/>
          <p:cNvGraphicFramePr/>
          <p:nvPr>
            <p:extLst>
              <p:ext uri="{D42A27DB-BD31-4B8C-83A1-F6EECF244321}">
                <p14:modId xmlns:p14="http://schemas.microsoft.com/office/powerpoint/2010/main" val="3086470520"/>
              </p:ext>
            </p:extLst>
          </p:nvPr>
        </p:nvGraphicFramePr>
        <p:xfrm>
          <a:off x="1600200" y="2286000"/>
          <a:ext cx="6096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21507705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O</a:t>
            </a:r>
            <a:endParaRPr lang="en-US" sz="4800" b="1" dirty="0">
              <a:solidFill>
                <a:schemeClr val="bg1"/>
              </a:solidFill>
            </a:endParaRPr>
          </a:p>
        </p:txBody>
      </p:sp>
      <p:sp>
        <p:nvSpPr>
          <p:cNvPr id="3" name="Content Placeholder 2"/>
          <p:cNvSpPr>
            <a:spLocks noGrp="1"/>
          </p:cNvSpPr>
          <p:nvPr>
            <p:ph idx="1"/>
          </p:nvPr>
        </p:nvSpPr>
        <p:spPr>
          <a:xfrm>
            <a:off x="536056" y="1752600"/>
            <a:ext cx="8229600" cy="4648200"/>
          </a:xfrm>
        </p:spPr>
        <p:txBody>
          <a:bodyPr>
            <a:normAutofit/>
          </a:bodyPr>
          <a:lstStyle/>
          <a:p>
            <a:pPr>
              <a:buNone/>
            </a:pPr>
            <a:r>
              <a:rPr lang="en-US" dirty="0" smtClean="0"/>
              <a:t>   </a:t>
            </a:r>
          </a:p>
          <a:p>
            <a:pPr>
              <a:buNone/>
            </a:pPr>
            <a:r>
              <a:rPr lang="en-US" dirty="0" smtClean="0"/>
              <a:t>    </a:t>
            </a:r>
            <a:r>
              <a:rPr lang="en-US" sz="2800" i="1" dirty="0" smtClean="0"/>
              <a:t>Founded in 1979, by people with disabilities and parents of children with disabilities, the Disability Rights Education and Defense Fund (DREDF) is a leading national law and policy center, based in Berkeley, CA, dedicated to protecting and advancing the civil and human rights of people with disabilities. For more information, visit us at </a:t>
            </a:r>
            <a:r>
              <a:rPr lang="en-US" sz="2800" i="1" u="sng" dirty="0" smtClean="0"/>
              <a:t>www.DREDF.org</a:t>
            </a:r>
            <a:endParaRPr lang="en-US"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87" t="19999" r="6628" b="23337"/>
          <a:stretch/>
        </p:blipFill>
        <p:spPr>
          <a:xfrm>
            <a:off x="4107577" y="403116"/>
            <a:ext cx="4100210" cy="1337947"/>
          </a:xfrm>
          <a:prstGeom prst="rect">
            <a:avLst/>
          </a:prstGeom>
        </p:spPr>
      </p:pic>
    </p:spTree>
    <p:extLst>
      <p:ext uri="{BB962C8B-B14F-4D97-AF65-F5344CB8AC3E}">
        <p14:creationId xmlns:p14="http://schemas.microsoft.com/office/powerpoint/2010/main" val="10001603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3600" dirty="0"/>
              <a:t>Factors </a:t>
            </a:r>
            <a:r>
              <a:rPr lang="en-US" sz="3600" dirty="0" smtClean="0"/>
              <a:t>to Consider </a:t>
            </a:r>
            <a:r>
              <a:rPr lang="en-US" sz="3600" dirty="0"/>
              <a:t>in </a:t>
            </a:r>
            <a:r>
              <a:rPr lang="en-US" sz="3600" dirty="0" smtClean="0"/>
              <a:t>Making </a:t>
            </a:r>
            <a:br>
              <a:rPr lang="en-US" sz="3600" dirty="0" smtClean="0"/>
            </a:br>
            <a:r>
              <a:rPr lang="en-US" sz="3600" dirty="0" smtClean="0"/>
              <a:t>Decision to </a:t>
            </a:r>
            <a:r>
              <a:rPr lang="en-US" sz="3600" dirty="0"/>
              <a:t>Enroll in Cal </a:t>
            </a:r>
            <a:r>
              <a:rPr lang="en-US" sz="3600" dirty="0" err="1"/>
              <a:t>MediConnect</a:t>
            </a:r>
            <a:endParaRPr lang="en-US" sz="3600" dirty="0"/>
          </a:p>
        </p:txBody>
      </p:sp>
      <p:sp>
        <p:nvSpPr>
          <p:cNvPr id="3" name="Content Placeholder 2"/>
          <p:cNvSpPr>
            <a:spLocks noGrp="1"/>
          </p:cNvSpPr>
          <p:nvPr>
            <p:ph idx="1"/>
          </p:nvPr>
        </p:nvSpPr>
        <p:spPr>
          <a:xfrm>
            <a:off x="152400" y="1676400"/>
            <a:ext cx="8924925" cy="4363720"/>
          </a:xfrm>
        </p:spPr>
        <p:txBody>
          <a:bodyPr/>
          <a:lstStyle/>
          <a:p>
            <a:r>
              <a:rPr lang="en-US" sz="2800" dirty="0" smtClean="0"/>
              <a:t>Do plans have networks that include client’s current medical providers? </a:t>
            </a:r>
          </a:p>
          <a:p>
            <a:r>
              <a:rPr lang="en-US" sz="2800" dirty="0" smtClean="0"/>
              <a:t>Does plan have strong relationship with social service providers? </a:t>
            </a:r>
            <a:endParaRPr lang="en-US" sz="2800" dirty="0"/>
          </a:p>
          <a:p>
            <a:r>
              <a:rPr lang="en-US" sz="2800" dirty="0" smtClean="0"/>
              <a:t>Does client have a course of treatment that should not be interrupted?</a:t>
            </a:r>
          </a:p>
          <a:p>
            <a:r>
              <a:rPr lang="en-US" sz="2800" dirty="0" smtClean="0"/>
              <a:t>How important are the additional benefits vision and transportation to client?</a:t>
            </a:r>
          </a:p>
          <a:p>
            <a:r>
              <a:rPr lang="en-US" sz="2800" dirty="0" smtClean="0"/>
              <a:t>Will a plan improve your client’s care coordination? </a:t>
            </a:r>
          </a:p>
          <a:p>
            <a:pPr marL="0" indent="0">
              <a:buNone/>
            </a:pPr>
            <a:endParaRPr lang="en-US" dirty="0" smtClean="0"/>
          </a:p>
        </p:txBody>
      </p:sp>
      <p:sp>
        <p:nvSpPr>
          <p:cNvPr id="4" name="Slide Number Placeholder 3"/>
          <p:cNvSpPr>
            <a:spLocks noGrp="1"/>
          </p:cNvSpPr>
          <p:nvPr>
            <p:ph type="sldNum" sz="quarter" idx="10"/>
          </p:nvPr>
        </p:nvSpPr>
        <p:spPr/>
        <p:txBody>
          <a:bodyPr/>
          <a:lstStyle/>
          <a:p>
            <a:fld id="{95F7A70B-15C0-4D73-9A5B-EFECEDAF0805}" type="slidenum">
              <a:rPr lang="en-US" smtClean="0"/>
              <a:pPr/>
              <a:t>30</a:t>
            </a:fld>
            <a:endParaRPr lang="en-US" dirty="0"/>
          </a:p>
        </p:txBody>
      </p:sp>
      <p:sp>
        <p:nvSpPr>
          <p:cNvPr id="5" name="Rounded Rectangle 4"/>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37632419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3600" dirty="0" smtClean="0"/>
              <a:t>What to watch out for: good</a:t>
            </a:r>
            <a:br>
              <a:rPr lang="en-US" sz="3600" dirty="0" smtClean="0"/>
            </a:br>
            <a:endParaRPr lang="en-US" sz="3600" dirty="0"/>
          </a:p>
        </p:txBody>
      </p:sp>
      <p:sp>
        <p:nvSpPr>
          <p:cNvPr id="3" name="Content Placeholder 2"/>
          <p:cNvSpPr>
            <a:spLocks noGrp="1"/>
          </p:cNvSpPr>
          <p:nvPr>
            <p:ph idx="1"/>
          </p:nvPr>
        </p:nvSpPr>
        <p:spPr>
          <a:xfrm>
            <a:off x="696593" y="1828800"/>
            <a:ext cx="6760354" cy="4033520"/>
          </a:xfrm>
        </p:spPr>
        <p:txBody>
          <a:bodyPr/>
          <a:lstStyle/>
          <a:p>
            <a:pPr marL="0" indent="0">
              <a:buNone/>
            </a:pPr>
            <a:endParaRPr lang="en-US" dirty="0" smtClean="0"/>
          </a:p>
          <a:p>
            <a:r>
              <a:rPr lang="en-US" dirty="0" smtClean="0"/>
              <a:t>Care Coordination</a:t>
            </a:r>
          </a:p>
          <a:p>
            <a:r>
              <a:rPr lang="en-US" dirty="0" smtClean="0"/>
              <a:t>One Card</a:t>
            </a:r>
          </a:p>
          <a:p>
            <a:r>
              <a:rPr lang="en-US" dirty="0" smtClean="0"/>
              <a:t>Additional required  benefits</a:t>
            </a:r>
          </a:p>
          <a:p>
            <a:r>
              <a:rPr lang="en-US" dirty="0" smtClean="0"/>
              <a:t>Possible additional HCBS benefits</a:t>
            </a:r>
          </a:p>
          <a:p>
            <a:r>
              <a:rPr lang="en-US" dirty="0" smtClean="0"/>
              <a:t>Assessments/</a:t>
            </a:r>
            <a:r>
              <a:rPr lang="en-US" smtClean="0"/>
              <a:t>Care Plans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5F7A70B-15C0-4D73-9A5B-EFECEDAF0805}" type="slidenum">
              <a:rPr lang="en-US" smtClean="0"/>
              <a:pPr/>
              <a:t>31</a:t>
            </a:fld>
            <a:endParaRPr lang="en-US" dirty="0"/>
          </a:p>
        </p:txBody>
      </p:sp>
      <p:sp>
        <p:nvSpPr>
          <p:cNvPr id="5" name="Rounded Rectangle 4"/>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23952132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3600" dirty="0" smtClean="0"/>
              <a:t>What to watch out for: bad</a:t>
            </a:r>
            <a:br>
              <a:rPr lang="en-US" sz="3600" dirty="0" smtClean="0"/>
            </a:br>
            <a:endParaRPr lang="en-US" sz="3600" dirty="0"/>
          </a:p>
        </p:txBody>
      </p:sp>
      <p:sp>
        <p:nvSpPr>
          <p:cNvPr id="3" name="Content Placeholder 2"/>
          <p:cNvSpPr>
            <a:spLocks noGrp="1"/>
          </p:cNvSpPr>
          <p:nvPr>
            <p:ph idx="1"/>
          </p:nvPr>
        </p:nvSpPr>
        <p:spPr>
          <a:xfrm>
            <a:off x="707246" y="1803400"/>
            <a:ext cx="5845953" cy="4363720"/>
          </a:xfrm>
        </p:spPr>
        <p:txBody>
          <a:bodyPr/>
          <a:lstStyle/>
          <a:p>
            <a:r>
              <a:rPr lang="en-US" dirty="0" smtClean="0"/>
              <a:t>Timing</a:t>
            </a:r>
          </a:p>
          <a:p>
            <a:r>
              <a:rPr lang="en-US" dirty="0" smtClean="0"/>
              <a:t>Confusion/Mistakes</a:t>
            </a:r>
          </a:p>
          <a:p>
            <a:r>
              <a:rPr lang="en-US" dirty="0" smtClean="0"/>
              <a:t>Access to providers</a:t>
            </a:r>
          </a:p>
          <a:p>
            <a:r>
              <a:rPr lang="en-US" dirty="0" smtClean="0"/>
              <a:t>Disruption in care</a:t>
            </a:r>
          </a:p>
          <a:p>
            <a:r>
              <a:rPr lang="en-US" dirty="0" smtClean="0"/>
              <a:t>Other Issues</a:t>
            </a:r>
          </a:p>
        </p:txBody>
      </p:sp>
      <p:sp>
        <p:nvSpPr>
          <p:cNvPr id="4" name="Slide Number Placeholder 3"/>
          <p:cNvSpPr>
            <a:spLocks noGrp="1"/>
          </p:cNvSpPr>
          <p:nvPr>
            <p:ph type="sldNum" sz="quarter" idx="10"/>
          </p:nvPr>
        </p:nvSpPr>
        <p:spPr/>
        <p:txBody>
          <a:bodyPr/>
          <a:lstStyle/>
          <a:p>
            <a:fld id="{95F7A70B-15C0-4D73-9A5B-EFECEDAF0805}" type="slidenum">
              <a:rPr lang="en-US" smtClean="0"/>
              <a:pPr/>
              <a:t>32</a:t>
            </a:fld>
            <a:endParaRPr lang="en-US" dirty="0"/>
          </a:p>
        </p:txBody>
      </p:sp>
      <p:sp>
        <p:nvSpPr>
          <p:cNvPr id="5" name="Rounded Rectangle 4"/>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6667753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79400"/>
            <a:ext cx="8010144" cy="1315720"/>
          </a:xfrm>
        </p:spPr>
        <p:txBody>
          <a:bodyPr/>
          <a:lstStyle/>
          <a:p>
            <a:r>
              <a:rPr lang="en-US" sz="3600" dirty="0" smtClean="0"/>
              <a:t>What can you do? </a:t>
            </a:r>
            <a:br>
              <a:rPr lang="en-US" sz="3600" dirty="0" smtClean="0"/>
            </a:br>
            <a:endParaRPr lang="en-US" sz="3600" dirty="0"/>
          </a:p>
        </p:txBody>
      </p:sp>
      <p:sp>
        <p:nvSpPr>
          <p:cNvPr id="3" name="Content Placeholder 2"/>
          <p:cNvSpPr>
            <a:spLocks noGrp="1"/>
          </p:cNvSpPr>
          <p:nvPr>
            <p:ph idx="1"/>
          </p:nvPr>
        </p:nvSpPr>
        <p:spPr>
          <a:xfrm>
            <a:off x="707246" y="1803400"/>
            <a:ext cx="7979554" cy="4363720"/>
          </a:xfrm>
        </p:spPr>
        <p:txBody>
          <a:bodyPr/>
          <a:lstStyle/>
          <a:p>
            <a:r>
              <a:rPr lang="en-US" dirty="0" smtClean="0"/>
              <a:t>Influence program development</a:t>
            </a:r>
          </a:p>
          <a:p>
            <a:pPr lvl="1"/>
            <a:r>
              <a:rPr lang="en-US" dirty="0" smtClean="0"/>
              <a:t>Stakeholder meetings</a:t>
            </a:r>
          </a:p>
          <a:p>
            <a:pPr lvl="1"/>
            <a:r>
              <a:rPr lang="en-US" dirty="0" smtClean="0"/>
              <a:t>Talk to plans</a:t>
            </a:r>
          </a:p>
          <a:p>
            <a:pPr lvl="1"/>
            <a:r>
              <a:rPr lang="en-US" dirty="0" smtClean="0"/>
              <a:t>Legislative advocacy </a:t>
            </a:r>
          </a:p>
          <a:p>
            <a:r>
              <a:rPr lang="en-US" dirty="0" smtClean="0"/>
              <a:t>Prepare to provide counsel</a:t>
            </a:r>
          </a:p>
          <a:p>
            <a:r>
              <a:rPr lang="en-US" dirty="0" smtClean="0"/>
              <a:t>Report problems </a:t>
            </a:r>
          </a:p>
        </p:txBody>
      </p:sp>
      <p:sp>
        <p:nvSpPr>
          <p:cNvPr id="4" name="Slide Number Placeholder 3"/>
          <p:cNvSpPr>
            <a:spLocks noGrp="1"/>
          </p:cNvSpPr>
          <p:nvPr>
            <p:ph type="sldNum" sz="quarter" idx="10"/>
          </p:nvPr>
        </p:nvSpPr>
        <p:spPr/>
        <p:txBody>
          <a:bodyPr/>
          <a:lstStyle/>
          <a:p>
            <a:fld id="{95F7A70B-15C0-4D73-9A5B-EFECEDAF0805}" type="slidenum">
              <a:rPr lang="en-US" smtClean="0"/>
              <a:pPr/>
              <a:t>33</a:t>
            </a:fld>
            <a:endParaRPr lang="en-US" dirty="0"/>
          </a:p>
        </p:txBody>
      </p:sp>
      <p:sp>
        <p:nvSpPr>
          <p:cNvPr id="5" name="Rounded Rectangle 4"/>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7750395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Care Initiative:  </a:t>
            </a:r>
            <a:br>
              <a:rPr lang="en-US" dirty="0" smtClean="0"/>
            </a:br>
            <a:r>
              <a:rPr lang="en-US" dirty="0" smtClean="0"/>
              <a:t>In a Nutshell	</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34</a:t>
            </a:fld>
            <a:endParaRPr lang="en-US" dirty="0"/>
          </a:p>
        </p:txBody>
      </p:sp>
      <p:graphicFrame>
        <p:nvGraphicFramePr>
          <p:cNvPr id="6" name="Diagram 5"/>
          <p:cNvGraphicFramePr/>
          <p:nvPr>
            <p:extLst>
              <p:ext uri="{D42A27DB-BD31-4B8C-83A1-F6EECF244321}">
                <p14:modId xmlns:p14="http://schemas.microsoft.com/office/powerpoint/2010/main" val="3012192148"/>
              </p:ext>
            </p:extLst>
          </p:nvPr>
        </p:nvGraphicFramePr>
        <p:xfrm>
          <a:off x="428794" y="1749805"/>
          <a:ext cx="8001000" cy="442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pic>
        <p:nvPicPr>
          <p:cNvPr id="7" name="Picture 6"/>
          <p:cNvPicPr>
            <a:picLocks noChangeAspect="1"/>
          </p:cNvPicPr>
          <p:nvPr/>
        </p:nvPicPr>
        <p:blipFill>
          <a:blip r:embed="rId8"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28500385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advocates can help individuals</a:t>
            </a:r>
            <a:endParaRPr lang="en-US" dirty="0"/>
          </a:p>
        </p:txBody>
      </p:sp>
      <p:sp>
        <p:nvSpPr>
          <p:cNvPr id="3" name="Content Placeholder 2"/>
          <p:cNvSpPr>
            <a:spLocks noGrp="1"/>
          </p:cNvSpPr>
          <p:nvPr>
            <p:ph idx="1"/>
          </p:nvPr>
        </p:nvSpPr>
        <p:spPr/>
        <p:txBody>
          <a:bodyPr/>
          <a:lstStyle/>
          <a:p>
            <a:r>
              <a:rPr lang="en-US" sz="2800" dirty="0" smtClean="0"/>
              <a:t>HICAP</a:t>
            </a:r>
          </a:p>
          <a:p>
            <a:pPr>
              <a:buNone/>
            </a:pPr>
            <a:r>
              <a:rPr lang="en-US" sz="2800" dirty="0" smtClean="0"/>
              <a:t>	1-800-434-0222</a:t>
            </a:r>
          </a:p>
          <a:p>
            <a:r>
              <a:rPr lang="en-US" sz="2800" dirty="0" smtClean="0"/>
              <a:t>Health Consumer Alliance</a:t>
            </a:r>
          </a:p>
          <a:p>
            <a:pPr indent="-1588">
              <a:buNone/>
            </a:pPr>
            <a:r>
              <a:rPr lang="en-US" sz="2800" dirty="0" smtClean="0">
                <a:hlinkClick r:id="rId3"/>
              </a:rPr>
              <a:t>www.healthconsumer.org/index.php?id=partners</a:t>
            </a:r>
            <a:endParaRPr lang="en-US" sz="2800" dirty="0" smtClean="0"/>
          </a:p>
          <a:p>
            <a:r>
              <a:rPr lang="en-US" sz="2800" dirty="0" smtClean="0"/>
              <a:t>Disability Rights California</a:t>
            </a:r>
          </a:p>
          <a:p>
            <a:pPr>
              <a:buNone/>
            </a:pPr>
            <a:r>
              <a:rPr lang="en-US" sz="2800" dirty="0" smtClean="0"/>
              <a:t>	 </a:t>
            </a:r>
            <a:r>
              <a:rPr lang="en-US" sz="2800" dirty="0" smtClean="0">
                <a:hlinkClick r:id="rId4"/>
              </a:rPr>
              <a:t>www.disabilityrightsca.org/</a:t>
            </a:r>
            <a:endParaRPr lang="en-US" sz="2800" dirty="0" smtClean="0"/>
          </a:p>
          <a:p>
            <a:pPr>
              <a:buNone/>
            </a:pPr>
            <a:endParaRPr lang="en-US" dirty="0" smtClean="0"/>
          </a:p>
          <a:p>
            <a:endParaRPr lang="en-US" dirty="0" smtClean="0"/>
          </a:p>
        </p:txBody>
      </p:sp>
      <p:sp>
        <p:nvSpPr>
          <p:cNvPr id="4" name="Rounded Rectangle 3"/>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sp>
        <p:nvSpPr>
          <p:cNvPr id="5" name="Slide Number Placeholder 4"/>
          <p:cNvSpPr>
            <a:spLocks noGrp="1"/>
          </p:cNvSpPr>
          <p:nvPr>
            <p:ph type="sldNum" sz="quarter" idx="10"/>
          </p:nvPr>
        </p:nvSpPr>
        <p:spPr/>
        <p:txBody>
          <a:bodyPr/>
          <a:lstStyle/>
          <a:p>
            <a:fld id="{95F7A70B-15C0-4D73-9A5B-EFECEDAF0805}" type="slidenum">
              <a:rPr lang="en-US" smtClean="0"/>
              <a:pPr/>
              <a:t>35</a:t>
            </a:fld>
            <a:endParaRPr lang="en-US" dirty="0"/>
          </a:p>
        </p:txBody>
      </p:sp>
      <p:pic>
        <p:nvPicPr>
          <p:cNvPr id="6" name="Picture 5"/>
          <p:cNvPicPr>
            <a:picLocks noChangeAspect="1"/>
          </p:cNvPicPr>
          <p:nvPr/>
        </p:nvPicPr>
        <p:blipFill>
          <a:blip r:embed="rId5"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know more? </a:t>
            </a:r>
            <a:endParaRPr lang="en-US" dirty="0"/>
          </a:p>
        </p:txBody>
      </p:sp>
      <p:sp>
        <p:nvSpPr>
          <p:cNvPr id="3" name="Content Placeholder 2"/>
          <p:cNvSpPr>
            <a:spLocks noGrp="1"/>
          </p:cNvSpPr>
          <p:nvPr>
            <p:ph idx="1"/>
          </p:nvPr>
        </p:nvSpPr>
        <p:spPr>
          <a:xfrm>
            <a:off x="1" y="1676400"/>
            <a:ext cx="4800599" cy="4661986"/>
          </a:xfrm>
          <a:solidFill>
            <a:schemeClr val="accent1">
              <a:lumMod val="20000"/>
              <a:lumOff val="80000"/>
            </a:schemeClr>
          </a:solidFill>
        </p:spPr>
        <p:txBody>
          <a:bodyPr/>
          <a:lstStyle/>
          <a:p>
            <a:r>
              <a:rPr lang="en-US" sz="2300" dirty="0" smtClean="0"/>
              <a:t>NSCLC Duals Website</a:t>
            </a:r>
          </a:p>
          <a:p>
            <a:pPr lvl="1"/>
            <a:r>
              <a:rPr lang="en-US" sz="2300" dirty="0" smtClean="0"/>
              <a:t>News</a:t>
            </a:r>
          </a:p>
          <a:p>
            <a:pPr lvl="1"/>
            <a:r>
              <a:rPr lang="en-US" sz="2300" dirty="0" smtClean="0"/>
              <a:t>Sign up for alerts</a:t>
            </a:r>
          </a:p>
          <a:p>
            <a:pPr lvl="1"/>
            <a:r>
              <a:rPr lang="en-US" sz="2300" dirty="0" smtClean="0"/>
              <a:t>Advocate’s Guide</a:t>
            </a:r>
          </a:p>
          <a:p>
            <a:pPr lvl="1"/>
            <a:r>
              <a:rPr lang="en-US" sz="2300" dirty="0" smtClean="0">
                <a:hlinkClick r:id="rId3"/>
              </a:rPr>
              <a:t>http://dualsdemoadvocacy.org/</a:t>
            </a:r>
            <a:endParaRPr lang="en-US" sz="2300" dirty="0" smtClean="0"/>
          </a:p>
          <a:p>
            <a:r>
              <a:rPr lang="en-US" sz="2300" dirty="0" smtClean="0"/>
              <a:t>Advanced training 9/11/13</a:t>
            </a:r>
          </a:p>
          <a:p>
            <a:r>
              <a:rPr lang="en-US" sz="2300" dirty="0" smtClean="0"/>
              <a:t>Contact us: </a:t>
            </a:r>
          </a:p>
          <a:p>
            <a:pPr lvl="1"/>
            <a:r>
              <a:rPr lang="en-US" sz="2200" dirty="0" smtClean="0"/>
              <a:t>Anna Rich – </a:t>
            </a:r>
            <a:r>
              <a:rPr lang="en-US" sz="2200" dirty="0" smtClean="0">
                <a:hlinkClick r:id="rId4"/>
              </a:rPr>
              <a:t>arich@nsclc.org</a:t>
            </a:r>
            <a:endParaRPr lang="en-US" sz="2200" dirty="0" smtClean="0"/>
          </a:p>
          <a:p>
            <a:pPr lvl="1"/>
            <a:r>
              <a:rPr lang="en-US" sz="2200" dirty="0" smtClean="0"/>
              <a:t>Amber Cutler – </a:t>
            </a:r>
            <a:r>
              <a:rPr lang="en-US" sz="2200" dirty="0" smtClean="0">
                <a:hlinkClick r:id="rId5"/>
              </a:rPr>
              <a:t>acutler@nsclc.org</a:t>
            </a:r>
            <a:endParaRPr lang="en-US" sz="2200" dirty="0" smtClean="0"/>
          </a:p>
          <a:p>
            <a:pPr lvl="1">
              <a:buNone/>
            </a:pPr>
            <a:endParaRPr lang="en-US" dirty="0" smtClean="0"/>
          </a:p>
          <a:p>
            <a:pPr>
              <a:buNone/>
            </a:pPr>
            <a:endParaRPr lang="en-US" dirty="0" smtClean="0"/>
          </a:p>
          <a:p>
            <a:endParaRPr lang="en-US" dirty="0"/>
          </a:p>
        </p:txBody>
      </p:sp>
      <p:sp>
        <p:nvSpPr>
          <p:cNvPr id="4" name="Rounded Rectangle 3"/>
          <p:cNvSpPr/>
          <p:nvPr/>
        </p:nvSpPr>
        <p:spPr>
          <a:xfrm>
            <a:off x="7848600" y="196079"/>
            <a:ext cx="1228725"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dirty="0" smtClean="0">
                <a:latin typeface="Calibri"/>
                <a:cs typeface="Calibri"/>
              </a:rPr>
              <a:t>Wrap Up</a:t>
            </a:r>
            <a:endParaRPr lang="en-US" dirty="0">
              <a:latin typeface="Calibri"/>
              <a:cs typeface="Calibri"/>
            </a:endParaRPr>
          </a:p>
        </p:txBody>
      </p:sp>
      <p:sp>
        <p:nvSpPr>
          <p:cNvPr id="5" name="Slide Number Placeholder 4"/>
          <p:cNvSpPr>
            <a:spLocks noGrp="1"/>
          </p:cNvSpPr>
          <p:nvPr>
            <p:ph type="sldNum" sz="quarter" idx="10"/>
          </p:nvPr>
        </p:nvSpPr>
        <p:spPr/>
        <p:txBody>
          <a:bodyPr/>
          <a:lstStyle/>
          <a:p>
            <a:fld id="{95F7A70B-15C0-4D73-9A5B-EFECEDAF0805}" type="slidenum">
              <a:rPr lang="en-US" smtClean="0"/>
              <a:pPr/>
              <a:t>36</a:t>
            </a:fld>
            <a:endParaRPr lang="en-US" dirty="0"/>
          </a:p>
        </p:txBody>
      </p:sp>
      <p:sp>
        <p:nvSpPr>
          <p:cNvPr id="6" name="TextBox 5"/>
          <p:cNvSpPr txBox="1"/>
          <p:nvPr/>
        </p:nvSpPr>
        <p:spPr>
          <a:xfrm>
            <a:off x="4800600" y="1654859"/>
            <a:ext cx="4343400" cy="2569935"/>
          </a:xfrm>
          <a:prstGeom prst="rect">
            <a:avLst/>
          </a:prstGeom>
          <a:solidFill>
            <a:schemeClr val="accent1">
              <a:lumMod val="60000"/>
              <a:lumOff val="40000"/>
            </a:schemeClr>
          </a:solidFill>
        </p:spPr>
        <p:txBody>
          <a:bodyPr wrap="square" rtlCol="0">
            <a:spAutoFit/>
          </a:bodyPr>
          <a:lstStyle/>
          <a:p>
            <a:pPr marL="285750" indent="-285750">
              <a:buFont typeface="Arial"/>
              <a:buChar char="•"/>
            </a:pPr>
            <a:r>
              <a:rPr lang="en-US" sz="2300" dirty="0" smtClean="0">
                <a:latin typeface="Calibri"/>
                <a:cs typeface="Calibri"/>
              </a:rPr>
              <a:t>DREDF</a:t>
            </a:r>
          </a:p>
          <a:p>
            <a:pPr marL="800100" lvl="1" indent="-342900">
              <a:buFontTx/>
              <a:buChar char="-"/>
            </a:pPr>
            <a:r>
              <a:rPr lang="en-US" sz="2300" dirty="0" smtClean="0">
                <a:latin typeface="Calibri"/>
                <a:cs typeface="Calibri"/>
                <a:hlinkClick r:id="rId6"/>
              </a:rPr>
              <a:t>www.dredf.org</a:t>
            </a:r>
            <a:endParaRPr lang="en-US" sz="2300" dirty="0" smtClean="0">
              <a:latin typeface="Calibri"/>
              <a:cs typeface="Calibri"/>
            </a:endParaRPr>
          </a:p>
          <a:p>
            <a:pPr marL="800100" lvl="1" indent="-342900">
              <a:buFontTx/>
              <a:buChar char="-"/>
            </a:pPr>
            <a:r>
              <a:rPr lang="en-US" sz="2300" dirty="0" smtClean="0">
                <a:latin typeface="Calibri"/>
                <a:cs typeface="Calibri"/>
              </a:rPr>
              <a:t>Silvia Yee – </a:t>
            </a:r>
            <a:r>
              <a:rPr lang="en-US" sz="2300" dirty="0" smtClean="0">
                <a:latin typeface="Calibri"/>
                <a:cs typeface="Calibri"/>
                <a:hlinkClick r:id="rId7"/>
              </a:rPr>
              <a:t>syee@dredf.org</a:t>
            </a:r>
            <a:endParaRPr lang="en-US" sz="2300" dirty="0" smtClean="0">
              <a:latin typeface="Calibri"/>
              <a:cs typeface="Calibri"/>
            </a:endParaRPr>
          </a:p>
          <a:p>
            <a:pPr marL="800100" lvl="1" indent="-342900">
              <a:buFontTx/>
              <a:buChar char="-"/>
            </a:pPr>
            <a:r>
              <a:rPr lang="en-US" sz="2300" dirty="0" smtClean="0">
                <a:latin typeface="Calibri"/>
                <a:cs typeface="Calibri"/>
              </a:rPr>
              <a:t>Mary Lou Breslin </a:t>
            </a:r>
            <a:r>
              <a:rPr lang="en-US" sz="2300" dirty="0" smtClean="0">
                <a:latin typeface="Calibri"/>
                <a:cs typeface="Calibri"/>
                <a:hlinkClick r:id="rId8"/>
              </a:rPr>
              <a:t>mlbreslin@dredf.org</a:t>
            </a:r>
            <a:endParaRPr lang="en-US" sz="2300" dirty="0" smtClean="0">
              <a:latin typeface="Calibri"/>
              <a:cs typeface="Calibri"/>
            </a:endParaRPr>
          </a:p>
          <a:p>
            <a:pPr marL="800100" lvl="1" indent="-342900">
              <a:buFontTx/>
              <a:buChar char="-"/>
            </a:pPr>
            <a:r>
              <a:rPr lang="en-US" sz="2300" dirty="0" smtClean="0">
                <a:latin typeface="Calibri"/>
                <a:cs typeface="Calibri"/>
              </a:rPr>
              <a:t>510-644-2555</a:t>
            </a:r>
          </a:p>
          <a:p>
            <a:r>
              <a:rPr lang="en-US" sz="2300" dirty="0" smtClean="0">
                <a:latin typeface="Calibri"/>
                <a:cs typeface="Calibri"/>
              </a:rPr>
              <a:t>	</a:t>
            </a:r>
          </a:p>
        </p:txBody>
      </p:sp>
      <p:sp>
        <p:nvSpPr>
          <p:cNvPr id="7" name="TextBox 6"/>
          <p:cNvSpPr txBox="1"/>
          <p:nvPr/>
        </p:nvSpPr>
        <p:spPr>
          <a:xfrm>
            <a:off x="4800600" y="4190854"/>
            <a:ext cx="4343400" cy="2215991"/>
          </a:xfrm>
          <a:prstGeom prst="rect">
            <a:avLst/>
          </a:prstGeom>
          <a:solidFill>
            <a:schemeClr val="accent1">
              <a:lumMod val="60000"/>
              <a:lumOff val="40000"/>
            </a:schemeClr>
          </a:solidFill>
        </p:spPr>
        <p:txBody>
          <a:bodyPr wrap="square" rtlCol="0">
            <a:spAutoFit/>
          </a:bodyPr>
          <a:lstStyle/>
          <a:p>
            <a:pPr marL="285750" indent="-285750">
              <a:buFont typeface="Arial"/>
              <a:buChar char="•"/>
            </a:pPr>
            <a:r>
              <a:rPr lang="en-US" sz="2300" dirty="0" smtClean="0">
                <a:latin typeface="Calibri"/>
                <a:cs typeface="Calibri"/>
              </a:rPr>
              <a:t>Department of Healthcare Services</a:t>
            </a:r>
          </a:p>
          <a:p>
            <a:pPr marL="800100" lvl="1" indent="-342900">
              <a:buFontTx/>
              <a:buChar char="-"/>
            </a:pPr>
            <a:r>
              <a:rPr lang="en-US" sz="2300" dirty="0" smtClean="0">
                <a:latin typeface="Calibri"/>
                <a:cs typeface="Calibri"/>
                <a:hlinkClick r:id="rId9"/>
              </a:rPr>
              <a:t>www.calduals.org</a:t>
            </a:r>
            <a:endParaRPr lang="en-US" sz="2300" dirty="0">
              <a:latin typeface="Calibri"/>
              <a:cs typeface="Calibri"/>
            </a:endParaRPr>
          </a:p>
          <a:p>
            <a:pPr marL="285750" indent="-285750">
              <a:buFont typeface="Arial"/>
              <a:buChar char="•"/>
            </a:pPr>
            <a:endParaRPr lang="en-US" sz="2300" dirty="0" smtClean="0">
              <a:latin typeface="Calibri"/>
              <a:cs typeface="Calibri"/>
            </a:endParaRPr>
          </a:p>
          <a:p>
            <a:pPr marL="285750" indent="-285750">
              <a:buFont typeface="Arial"/>
              <a:buChar char="•"/>
            </a:pPr>
            <a:endParaRPr lang="en-US" sz="2300" dirty="0">
              <a:latin typeface="Calibri"/>
              <a:cs typeface="Calibri"/>
            </a:endParaRPr>
          </a:p>
          <a:p>
            <a:endParaRPr lang="en-US" sz="2300" dirty="0" smtClean="0">
              <a:latin typeface="Calibri"/>
              <a:cs typeface="Calibri"/>
            </a:endParaRPr>
          </a:p>
        </p:txBody>
      </p:sp>
      <p:pic>
        <p:nvPicPr>
          <p:cNvPr id="8" name="Picture 7"/>
          <p:cNvPicPr>
            <a:picLocks noChangeAspect="1"/>
          </p:cNvPicPr>
          <p:nvPr/>
        </p:nvPicPr>
        <p:blipFill>
          <a:blip r:embed="rId10"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Care Initiative:</a:t>
            </a:r>
            <a:br>
              <a:rPr lang="en-US" dirty="0" smtClean="0"/>
            </a:br>
            <a:r>
              <a:rPr lang="en-US" dirty="0" smtClean="0"/>
              <a:t>In a Nutshell</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4</a:t>
            </a:fld>
            <a:endParaRPr lang="en-US" dirty="0"/>
          </a:p>
        </p:txBody>
      </p:sp>
      <p:grpSp>
        <p:nvGrpSpPr>
          <p:cNvPr id="5" name="Group 4"/>
          <p:cNvGrpSpPr/>
          <p:nvPr/>
        </p:nvGrpSpPr>
        <p:grpSpPr>
          <a:xfrm>
            <a:off x="3245480" y="1703777"/>
            <a:ext cx="5120640" cy="810823"/>
            <a:chOff x="2694879" y="18840"/>
            <a:chExt cx="5120640" cy="810823"/>
          </a:xfrm>
        </p:grpSpPr>
        <p:sp>
          <p:nvSpPr>
            <p:cNvPr id="30" name="Round Same Side Corner Rectangle 29"/>
            <p:cNvSpPr/>
            <p:nvPr/>
          </p:nvSpPr>
          <p:spPr>
            <a:xfrm rot="5400000">
              <a:off x="4849787" y="-2136068"/>
              <a:ext cx="810823" cy="5120640"/>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4"/>
            <p:cNvSpPr/>
            <p:nvPr/>
          </p:nvSpPr>
          <p:spPr>
            <a:xfrm>
              <a:off x="2694879" y="67663"/>
              <a:ext cx="5081059" cy="7316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3840" tIns="121920" rIns="243840" bIns="121920" numCol="1" spcCol="1270" anchor="ctr" anchorCtr="0">
              <a:noAutofit/>
            </a:bodyPr>
            <a:lstStyle/>
            <a:p>
              <a:pPr marL="228600" lvl="1" indent="-228600" algn="l" defTabSz="889000">
                <a:lnSpc>
                  <a:spcPct val="90000"/>
                </a:lnSpc>
                <a:spcBef>
                  <a:spcPct val="0"/>
                </a:spcBef>
                <a:spcAft>
                  <a:spcPct val="15000"/>
                </a:spcAft>
                <a:buChar char="••"/>
              </a:pPr>
              <a:r>
                <a:rPr lang="en-US" sz="1900" kern="1200" dirty="0" smtClean="0">
                  <a:latin typeface="Calibri"/>
                  <a:cs typeface="Calibri"/>
                </a:rPr>
                <a:t>Mandatory Medi-Cal for all SPDs</a:t>
              </a:r>
              <a:endParaRPr lang="en-US" sz="1900" kern="1200" dirty="0">
                <a:latin typeface="Calibri"/>
                <a:cs typeface="Calibri"/>
              </a:endParaRPr>
            </a:p>
            <a:p>
              <a:pPr marL="228600" lvl="1" indent="-228600" algn="l" defTabSz="889000">
                <a:lnSpc>
                  <a:spcPct val="90000"/>
                </a:lnSpc>
                <a:spcBef>
                  <a:spcPct val="0"/>
                </a:spcBef>
                <a:spcAft>
                  <a:spcPct val="15000"/>
                </a:spcAft>
                <a:buChar char="••"/>
              </a:pPr>
              <a:r>
                <a:rPr lang="en-US" sz="1900" kern="1200" dirty="0" smtClean="0">
                  <a:latin typeface="Calibri"/>
                  <a:cs typeface="Calibri"/>
                </a:rPr>
                <a:t>LTSS Integration</a:t>
              </a:r>
              <a:endParaRPr lang="en-US" sz="1900" kern="1200" dirty="0">
                <a:latin typeface="Calibri"/>
                <a:cs typeface="Calibri"/>
              </a:endParaRPr>
            </a:p>
            <a:p>
              <a:pPr marL="228600" lvl="1" indent="-228600" algn="l" defTabSz="889000">
                <a:lnSpc>
                  <a:spcPct val="90000"/>
                </a:lnSpc>
                <a:spcBef>
                  <a:spcPct val="0"/>
                </a:spcBef>
                <a:spcAft>
                  <a:spcPct val="15000"/>
                </a:spcAft>
                <a:buChar char="••"/>
              </a:pPr>
              <a:r>
                <a:rPr lang="en-US" sz="1900" kern="1200" dirty="0" smtClean="0">
                  <a:latin typeface="Calibri"/>
                  <a:cs typeface="Calibri"/>
                </a:rPr>
                <a:t>Medicare Integration</a:t>
              </a:r>
              <a:endParaRPr lang="en-US" sz="1900" kern="1200" dirty="0">
                <a:latin typeface="Calibri"/>
                <a:cs typeface="Calibri"/>
              </a:endParaRPr>
            </a:p>
          </p:txBody>
        </p:sp>
      </p:grpSp>
      <p:grpSp>
        <p:nvGrpSpPr>
          <p:cNvPr id="6" name="Group 5"/>
          <p:cNvGrpSpPr/>
          <p:nvPr/>
        </p:nvGrpSpPr>
        <p:grpSpPr>
          <a:xfrm>
            <a:off x="736081" y="1676400"/>
            <a:ext cx="2509398" cy="845374"/>
            <a:chOff x="185480" y="1564"/>
            <a:chExt cx="2509398" cy="845374"/>
          </a:xfrm>
          <a:scene3d>
            <a:camera prst="orthographicFront"/>
            <a:lightRig rig="threePt" dir="t"/>
          </a:scene3d>
        </p:grpSpPr>
        <p:sp>
          <p:nvSpPr>
            <p:cNvPr id="28" name="Rounded Rectangle 27"/>
            <p:cNvSpPr/>
            <p:nvPr/>
          </p:nvSpPr>
          <p:spPr>
            <a:xfrm>
              <a:off x="185480" y="1564"/>
              <a:ext cx="2509398" cy="845374"/>
            </a:xfrm>
            <a:prstGeom prst="roundRect">
              <a:avLst/>
            </a:prstGeom>
            <a:solidFill>
              <a:schemeClr val="tx2">
                <a:lumMod val="60000"/>
                <a:lumOff val="40000"/>
              </a:schemeClr>
            </a:solidFill>
            <a:effectLst/>
            <a:sp3d prstMaterial="matte"/>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9" name="Rounded Rectangle 6"/>
            <p:cNvSpPr/>
            <p:nvPr/>
          </p:nvSpPr>
          <p:spPr>
            <a:xfrm>
              <a:off x="226748" y="42832"/>
              <a:ext cx="2426862" cy="7628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a:cs typeface="Calibri"/>
                </a:rPr>
                <a:t>What</a:t>
              </a:r>
              <a:endParaRPr lang="en-US" sz="4000" kern="1200" dirty="0">
                <a:latin typeface="Calibri"/>
                <a:cs typeface="Calibri"/>
              </a:endParaRPr>
            </a:p>
          </p:txBody>
        </p:sp>
      </p:grpSp>
      <p:grpSp>
        <p:nvGrpSpPr>
          <p:cNvPr id="7" name="Group 6"/>
          <p:cNvGrpSpPr/>
          <p:nvPr/>
        </p:nvGrpSpPr>
        <p:grpSpPr>
          <a:xfrm>
            <a:off x="736081" y="2587136"/>
            <a:ext cx="2505452" cy="841864"/>
            <a:chOff x="185480" y="889436"/>
            <a:chExt cx="2505452" cy="841864"/>
          </a:xfrm>
          <a:scene3d>
            <a:camera prst="orthographicFront"/>
            <a:lightRig rig="threePt" dir="t"/>
          </a:scene3d>
        </p:grpSpPr>
        <p:sp>
          <p:nvSpPr>
            <p:cNvPr id="26" name="Rounded Rectangle 25"/>
            <p:cNvSpPr/>
            <p:nvPr/>
          </p:nvSpPr>
          <p:spPr>
            <a:xfrm>
              <a:off x="185480" y="889436"/>
              <a:ext cx="2505452" cy="841864"/>
            </a:xfrm>
            <a:prstGeom prst="roundRect">
              <a:avLst/>
            </a:prstGeom>
            <a:solidFill>
              <a:schemeClr val="tx2">
                <a:lumMod val="60000"/>
                <a:lumOff val="40000"/>
              </a:schemeClr>
            </a:solidFill>
            <a:effectLst/>
            <a:sp3d prstMaterial="matte"/>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7" name="Rounded Rectangle 8"/>
            <p:cNvSpPr/>
            <p:nvPr/>
          </p:nvSpPr>
          <p:spPr>
            <a:xfrm>
              <a:off x="226576" y="930532"/>
              <a:ext cx="2423260" cy="759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a:cs typeface="Calibri"/>
                </a:rPr>
                <a:t>Who</a:t>
              </a:r>
              <a:endParaRPr lang="en-US" sz="4000" kern="1200" dirty="0">
                <a:latin typeface="Calibri"/>
                <a:cs typeface="Calibri"/>
              </a:endParaRPr>
            </a:p>
          </p:txBody>
        </p:sp>
      </p:grpSp>
      <p:grpSp>
        <p:nvGrpSpPr>
          <p:cNvPr id="8" name="Group 7"/>
          <p:cNvGrpSpPr/>
          <p:nvPr/>
        </p:nvGrpSpPr>
        <p:grpSpPr>
          <a:xfrm>
            <a:off x="3247949" y="4572000"/>
            <a:ext cx="5115639" cy="679964"/>
            <a:chOff x="2697348" y="1878884"/>
            <a:chExt cx="5115639" cy="679964"/>
          </a:xfrm>
        </p:grpSpPr>
        <p:sp>
          <p:nvSpPr>
            <p:cNvPr id="24" name="Round Same Side Corner Rectangle 23"/>
            <p:cNvSpPr/>
            <p:nvPr/>
          </p:nvSpPr>
          <p:spPr>
            <a:xfrm rot="5400000">
              <a:off x="4915186" y="-338954"/>
              <a:ext cx="679964" cy="5115639"/>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10"/>
            <p:cNvSpPr/>
            <p:nvPr/>
          </p:nvSpPr>
          <p:spPr>
            <a:xfrm>
              <a:off x="2697349" y="1926122"/>
              <a:ext cx="5082446" cy="61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3840" tIns="121920" rIns="243840" bIns="121920" numCol="1" spcCol="1270" anchor="ctr" anchorCtr="0">
              <a:noAutofit/>
            </a:bodyPr>
            <a:lstStyle/>
            <a:p>
              <a:pPr marL="228600" lvl="1" indent="-228600" algn="l" defTabSz="889000">
                <a:lnSpc>
                  <a:spcPct val="90000"/>
                </a:lnSpc>
                <a:spcBef>
                  <a:spcPct val="0"/>
                </a:spcBef>
                <a:spcAft>
                  <a:spcPct val="15000"/>
                </a:spcAft>
                <a:buChar char="••"/>
              </a:pPr>
              <a:r>
                <a:rPr lang="en-US" sz="2000" dirty="0" smtClean="0">
                  <a:latin typeface="Calibri"/>
                  <a:cs typeface="Calibri"/>
                </a:rPr>
                <a:t>April 1, 2014</a:t>
              </a:r>
              <a:r>
                <a:rPr lang="en-US" sz="2000" kern="1200" dirty="0" smtClean="0">
                  <a:latin typeface="Calibri"/>
                  <a:cs typeface="Calibri"/>
                </a:rPr>
                <a:t>*</a:t>
              </a:r>
              <a:endParaRPr lang="en-US" sz="2000" kern="1200" dirty="0">
                <a:latin typeface="Calibri"/>
                <a:cs typeface="Calibri"/>
              </a:endParaRPr>
            </a:p>
          </p:txBody>
        </p:sp>
      </p:grpSp>
      <p:grpSp>
        <p:nvGrpSpPr>
          <p:cNvPr id="9" name="Group 8"/>
          <p:cNvGrpSpPr/>
          <p:nvPr/>
        </p:nvGrpSpPr>
        <p:grpSpPr>
          <a:xfrm>
            <a:off x="736081" y="4495800"/>
            <a:ext cx="2511868" cy="890133"/>
            <a:chOff x="185480" y="1773798"/>
            <a:chExt cx="2511868" cy="890133"/>
          </a:xfrm>
          <a:scene3d>
            <a:camera prst="orthographicFront"/>
            <a:lightRig rig="threePt" dir="t"/>
          </a:scene3d>
        </p:grpSpPr>
        <p:sp>
          <p:nvSpPr>
            <p:cNvPr id="22" name="Rounded Rectangle 21"/>
            <p:cNvSpPr/>
            <p:nvPr/>
          </p:nvSpPr>
          <p:spPr>
            <a:xfrm>
              <a:off x="185480" y="1773798"/>
              <a:ext cx="2511868" cy="890133"/>
            </a:xfrm>
            <a:prstGeom prst="roundRect">
              <a:avLst/>
            </a:prstGeom>
            <a:solidFill>
              <a:schemeClr val="tx2">
                <a:lumMod val="60000"/>
                <a:lumOff val="40000"/>
              </a:schemeClr>
            </a:solidFill>
            <a:effectLst/>
            <a:sp3d prstMaterial="matte"/>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23" name="Rounded Rectangle 12"/>
            <p:cNvSpPr/>
            <p:nvPr/>
          </p:nvSpPr>
          <p:spPr>
            <a:xfrm>
              <a:off x="228933" y="1817251"/>
              <a:ext cx="2424962" cy="803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a:cs typeface="Calibri"/>
                </a:rPr>
                <a:t>When</a:t>
              </a:r>
              <a:endParaRPr lang="en-US" sz="4000" kern="1200" dirty="0">
                <a:latin typeface="Calibri"/>
                <a:cs typeface="Calibri"/>
              </a:endParaRPr>
            </a:p>
          </p:txBody>
        </p:sp>
      </p:grpSp>
      <p:grpSp>
        <p:nvGrpSpPr>
          <p:cNvPr id="10" name="Group 9"/>
          <p:cNvGrpSpPr/>
          <p:nvPr/>
        </p:nvGrpSpPr>
        <p:grpSpPr>
          <a:xfrm>
            <a:off x="3241533" y="3587836"/>
            <a:ext cx="5115639" cy="744275"/>
            <a:chOff x="2694874" y="2781692"/>
            <a:chExt cx="5115639" cy="744275"/>
          </a:xfrm>
        </p:grpSpPr>
        <p:sp>
          <p:nvSpPr>
            <p:cNvPr id="20" name="Round Same Side Corner Rectangle 19"/>
            <p:cNvSpPr/>
            <p:nvPr/>
          </p:nvSpPr>
          <p:spPr>
            <a:xfrm rot="5400000">
              <a:off x="4880556" y="596010"/>
              <a:ext cx="744275" cy="5115639"/>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14"/>
            <p:cNvSpPr/>
            <p:nvPr/>
          </p:nvSpPr>
          <p:spPr>
            <a:xfrm>
              <a:off x="2694875" y="2818025"/>
              <a:ext cx="5079306" cy="6716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3840" tIns="121920" rIns="243840" bIns="121920" numCol="1" spcCol="1270" anchor="ctr" anchorCtr="0">
              <a:noAutofit/>
            </a:bodyPr>
            <a:lstStyle/>
            <a:p>
              <a:pPr marL="228600" lvl="1" indent="-228600" algn="l" defTabSz="889000">
                <a:lnSpc>
                  <a:spcPct val="90000"/>
                </a:lnSpc>
                <a:spcBef>
                  <a:spcPct val="0"/>
                </a:spcBef>
                <a:spcAft>
                  <a:spcPct val="15000"/>
                </a:spcAft>
                <a:buChar char="••"/>
              </a:pPr>
              <a:r>
                <a:rPr lang="en-US" sz="1900" kern="1200" dirty="0" smtClean="0">
                  <a:latin typeface="Calibri"/>
                  <a:cs typeface="Calibri"/>
                </a:rPr>
                <a:t>8 counties: Alameda, Los Angeles, Orange, Riverside, San Bernardino, San Diego, San Mateo, Santa Clara</a:t>
              </a:r>
              <a:endParaRPr lang="en-US" sz="1900" kern="1200" dirty="0">
                <a:latin typeface="Calibri"/>
                <a:cs typeface="Calibri"/>
              </a:endParaRPr>
            </a:p>
          </p:txBody>
        </p:sp>
      </p:grpSp>
      <p:grpSp>
        <p:nvGrpSpPr>
          <p:cNvPr id="11" name="Group 10"/>
          <p:cNvGrpSpPr/>
          <p:nvPr/>
        </p:nvGrpSpPr>
        <p:grpSpPr>
          <a:xfrm>
            <a:off x="738556" y="3505200"/>
            <a:ext cx="2509393" cy="894799"/>
            <a:chOff x="185992" y="2689396"/>
            <a:chExt cx="2509393" cy="894799"/>
          </a:xfrm>
          <a:scene3d>
            <a:camera prst="orthographicFront"/>
            <a:lightRig rig="threePt" dir="t"/>
          </a:scene3d>
        </p:grpSpPr>
        <p:sp>
          <p:nvSpPr>
            <p:cNvPr id="18" name="Rounded Rectangle 17"/>
            <p:cNvSpPr/>
            <p:nvPr/>
          </p:nvSpPr>
          <p:spPr>
            <a:xfrm>
              <a:off x="185992" y="2689396"/>
              <a:ext cx="2509393" cy="894799"/>
            </a:xfrm>
            <a:prstGeom prst="roundRect">
              <a:avLst/>
            </a:prstGeom>
            <a:solidFill>
              <a:schemeClr val="tx2">
                <a:lumMod val="60000"/>
                <a:lumOff val="40000"/>
              </a:schemeClr>
            </a:solidFill>
            <a:sp3d prstMaterial="matte"/>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Rounded Rectangle 16"/>
            <p:cNvSpPr/>
            <p:nvPr/>
          </p:nvSpPr>
          <p:spPr>
            <a:xfrm>
              <a:off x="229672" y="2733076"/>
              <a:ext cx="2422033" cy="8074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a:cs typeface="Calibri"/>
                </a:rPr>
                <a:t>Where</a:t>
              </a:r>
              <a:endParaRPr lang="en-US" sz="4000" kern="1200" dirty="0">
                <a:latin typeface="Calibri"/>
                <a:cs typeface="Calibri"/>
              </a:endParaRPr>
            </a:p>
          </p:txBody>
        </p:sp>
      </p:grpSp>
      <p:grpSp>
        <p:nvGrpSpPr>
          <p:cNvPr id="12" name="Group 11"/>
          <p:cNvGrpSpPr/>
          <p:nvPr/>
        </p:nvGrpSpPr>
        <p:grpSpPr>
          <a:xfrm>
            <a:off x="3200400" y="5561096"/>
            <a:ext cx="5193483" cy="683543"/>
            <a:chOff x="2583837" y="3761157"/>
            <a:chExt cx="5193483" cy="683543"/>
          </a:xfrm>
        </p:grpSpPr>
        <p:sp>
          <p:nvSpPr>
            <p:cNvPr id="16" name="Round Same Side Corner Rectangle 15"/>
            <p:cNvSpPr/>
            <p:nvPr/>
          </p:nvSpPr>
          <p:spPr>
            <a:xfrm rot="5400000">
              <a:off x="4801675" y="1543319"/>
              <a:ext cx="679964" cy="5115639"/>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18"/>
            <p:cNvSpPr/>
            <p:nvPr/>
          </p:nvSpPr>
          <p:spPr>
            <a:xfrm>
              <a:off x="2694874" y="3831122"/>
              <a:ext cx="5082446" cy="61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Calibri"/>
                  <a:cs typeface="Calibri"/>
                </a:rPr>
                <a:t>Coordinate Care</a:t>
              </a:r>
              <a:endParaRPr lang="en-US" sz="1800" kern="1200" dirty="0">
                <a:latin typeface="Calibri"/>
                <a:cs typeface="Calibri"/>
              </a:endParaRPr>
            </a:p>
            <a:p>
              <a:pPr marL="171450" lvl="1" indent="-171450" algn="l" defTabSz="800100">
                <a:lnSpc>
                  <a:spcPct val="90000"/>
                </a:lnSpc>
                <a:spcBef>
                  <a:spcPct val="0"/>
                </a:spcBef>
                <a:spcAft>
                  <a:spcPct val="15000"/>
                </a:spcAft>
                <a:buChar char="••"/>
              </a:pPr>
              <a:r>
                <a:rPr lang="en-US" sz="1800" kern="1200" dirty="0" smtClean="0">
                  <a:latin typeface="Calibri"/>
                  <a:cs typeface="Calibri"/>
                </a:rPr>
                <a:t>Save Money</a:t>
              </a:r>
              <a:endParaRPr lang="en-US" sz="1800" kern="1200" dirty="0">
                <a:latin typeface="Calibri"/>
                <a:cs typeface="Calibri"/>
              </a:endParaRPr>
            </a:p>
          </p:txBody>
        </p:sp>
      </p:grpSp>
      <p:grpSp>
        <p:nvGrpSpPr>
          <p:cNvPr id="13" name="Group 12"/>
          <p:cNvGrpSpPr/>
          <p:nvPr/>
        </p:nvGrpSpPr>
        <p:grpSpPr>
          <a:xfrm>
            <a:off x="736081" y="5455575"/>
            <a:ext cx="2509393" cy="945225"/>
            <a:chOff x="185480" y="3582630"/>
            <a:chExt cx="2509393" cy="945225"/>
          </a:xfrm>
        </p:grpSpPr>
        <p:sp>
          <p:nvSpPr>
            <p:cNvPr id="14" name="Rounded Rectangle 13"/>
            <p:cNvSpPr/>
            <p:nvPr/>
          </p:nvSpPr>
          <p:spPr>
            <a:xfrm>
              <a:off x="185480" y="3582630"/>
              <a:ext cx="2509393" cy="929503"/>
            </a:xfrm>
            <a:prstGeom prst="roundRect">
              <a:avLst/>
            </a:prstGeom>
            <a:solidFill>
              <a:schemeClr val="tx2">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Rounded Rectangle 20"/>
            <p:cNvSpPr/>
            <p:nvPr/>
          </p:nvSpPr>
          <p:spPr>
            <a:xfrm>
              <a:off x="230855" y="3689102"/>
              <a:ext cx="2418643" cy="8387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a:cs typeface="Calibri"/>
                </a:rPr>
                <a:t>   Why</a:t>
              </a:r>
              <a:r>
                <a:rPr lang="en-US" sz="4600" kern="1200" dirty="0" smtClean="0">
                  <a:latin typeface="Calibri"/>
                  <a:cs typeface="Calibri"/>
                </a:rPr>
                <a:t>	</a:t>
              </a:r>
              <a:endParaRPr lang="en-US" sz="4600" kern="1200" dirty="0">
                <a:latin typeface="Calibri"/>
                <a:cs typeface="Calibri"/>
              </a:endParaRPr>
            </a:p>
          </p:txBody>
        </p:sp>
      </p:grpSp>
      <p:grpSp>
        <p:nvGrpSpPr>
          <p:cNvPr id="32" name="Group 31"/>
          <p:cNvGrpSpPr/>
          <p:nvPr/>
        </p:nvGrpSpPr>
        <p:grpSpPr>
          <a:xfrm>
            <a:off x="3250481" y="2628232"/>
            <a:ext cx="5115639" cy="718732"/>
            <a:chOff x="2697348" y="1965910"/>
            <a:chExt cx="5115639" cy="679964"/>
          </a:xfrm>
        </p:grpSpPr>
        <p:sp>
          <p:nvSpPr>
            <p:cNvPr id="33" name="Round Same Side Corner Rectangle 32"/>
            <p:cNvSpPr/>
            <p:nvPr/>
          </p:nvSpPr>
          <p:spPr>
            <a:xfrm rot="5400000">
              <a:off x="4915186" y="-251928"/>
              <a:ext cx="679964" cy="5115639"/>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10"/>
            <p:cNvSpPr/>
            <p:nvPr/>
          </p:nvSpPr>
          <p:spPr>
            <a:xfrm>
              <a:off x="2697349" y="1984298"/>
              <a:ext cx="5082446" cy="6135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3840" tIns="121920" rIns="243840" bIns="121920" numCol="1" spcCol="1270" anchor="ctr" anchorCtr="0">
              <a:noAutofit/>
            </a:bodyPr>
            <a:lstStyle/>
            <a:p>
              <a:pPr marL="228600" lvl="1" indent="-228600" algn="l" defTabSz="889000">
                <a:lnSpc>
                  <a:spcPct val="90000"/>
                </a:lnSpc>
                <a:spcBef>
                  <a:spcPct val="0"/>
                </a:spcBef>
                <a:spcAft>
                  <a:spcPct val="15000"/>
                </a:spcAft>
                <a:buChar char="••"/>
              </a:pPr>
              <a:r>
                <a:rPr lang="en-US" sz="2000" dirty="0" smtClean="0">
                  <a:latin typeface="Calibri"/>
                  <a:cs typeface="Calibri"/>
                </a:rPr>
                <a:t>Dual </a:t>
              </a:r>
              <a:r>
                <a:rPr lang="en-US" sz="2000" dirty="0" err="1" smtClean="0">
                  <a:latin typeface="Calibri"/>
                  <a:cs typeface="Calibri"/>
                </a:rPr>
                <a:t>eligibles</a:t>
              </a:r>
              <a:endParaRPr lang="en-US" sz="2000" dirty="0" smtClean="0">
                <a:latin typeface="Calibri"/>
                <a:cs typeface="Calibri"/>
              </a:endParaRPr>
            </a:p>
            <a:p>
              <a:pPr marL="228600" lvl="1" indent="-228600" algn="l" defTabSz="889000">
                <a:lnSpc>
                  <a:spcPct val="90000"/>
                </a:lnSpc>
                <a:spcBef>
                  <a:spcPct val="0"/>
                </a:spcBef>
                <a:spcAft>
                  <a:spcPct val="15000"/>
                </a:spcAft>
                <a:buChar char="••"/>
              </a:pPr>
              <a:r>
                <a:rPr lang="en-US" sz="2000" dirty="0" err="1" smtClean="0">
                  <a:latin typeface="Calibri"/>
                  <a:cs typeface="Calibri"/>
                </a:rPr>
                <a:t>Medi</a:t>
              </a:r>
              <a:r>
                <a:rPr lang="en-US" sz="2000" dirty="0" smtClean="0">
                  <a:latin typeface="Calibri"/>
                  <a:cs typeface="Calibri"/>
                </a:rPr>
                <a:t>-Cal only SPDs</a:t>
              </a:r>
              <a:endParaRPr lang="en-US" sz="2000" kern="1200" dirty="0">
                <a:latin typeface="Calibri"/>
                <a:cs typeface="Calibri"/>
              </a:endParaRPr>
            </a:p>
          </p:txBody>
        </p:sp>
      </p:grpSp>
      <p:pic>
        <p:nvPicPr>
          <p:cNvPr id="36" name="Picture 35"/>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344202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p:txBody>
          <a:bodyPr/>
          <a:lstStyle/>
          <a:p>
            <a:r>
              <a:rPr lang="en-US" sz="2400" dirty="0" smtClean="0"/>
              <a:t>Coordinated Care Initiative (CCI)</a:t>
            </a:r>
          </a:p>
          <a:p>
            <a:pPr lvl="1"/>
            <a:r>
              <a:rPr lang="en-US" sz="2000" dirty="0" smtClean="0"/>
              <a:t>Cal </a:t>
            </a:r>
            <a:r>
              <a:rPr lang="en-US" sz="2000" dirty="0" err="1" smtClean="0"/>
              <a:t>MediConnect</a:t>
            </a:r>
            <a:endParaRPr lang="en-US" sz="2000" dirty="0" smtClean="0"/>
          </a:p>
          <a:p>
            <a:r>
              <a:rPr lang="en-US" sz="2400" dirty="0" smtClean="0"/>
              <a:t>Dual Eligible (Dual) or </a:t>
            </a:r>
            <a:r>
              <a:rPr lang="en-US" sz="2400" dirty="0" err="1" smtClean="0"/>
              <a:t>Medi-Medi</a:t>
            </a:r>
            <a:endParaRPr lang="en-US" sz="2400" dirty="0" smtClean="0"/>
          </a:p>
          <a:p>
            <a:r>
              <a:rPr lang="en-US" sz="2400" dirty="0" smtClean="0"/>
              <a:t>Fee-for-Service (FFS)</a:t>
            </a:r>
          </a:p>
          <a:p>
            <a:r>
              <a:rPr lang="en-US" sz="2400" dirty="0" smtClean="0"/>
              <a:t>Long Term Support and Services (LTSS)</a:t>
            </a:r>
          </a:p>
          <a:p>
            <a:pPr lvl="1"/>
            <a:r>
              <a:rPr lang="en-US" sz="2000" dirty="0" smtClean="0"/>
              <a:t>In-Home Supportive Services (IHSS), Community Based Adult Services (CBAS), Multipurpose Senior Services Program (MSSP), Nursing Facility  </a:t>
            </a:r>
          </a:p>
          <a:p>
            <a:r>
              <a:rPr lang="en-US" sz="2400" dirty="0" err="1" smtClean="0"/>
              <a:t>Medi</a:t>
            </a:r>
            <a:r>
              <a:rPr lang="en-US" sz="2400" dirty="0" smtClean="0"/>
              <a:t>-Cal Managed Care  </a:t>
            </a:r>
          </a:p>
          <a:p>
            <a:r>
              <a:rPr lang="en-US" sz="2400" dirty="0" smtClean="0"/>
              <a:t>Program of All-Inclusive Care for the Elderly (PACE)</a:t>
            </a:r>
          </a:p>
          <a:p>
            <a:r>
              <a:rPr lang="en-US" sz="2400" dirty="0" smtClean="0"/>
              <a:t>Seniors and Persons with Disabilities (SPDs)</a:t>
            </a:r>
          </a:p>
          <a:p>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5</a:t>
            </a:fld>
            <a:endParaRPr lang="en-US" dirty="0"/>
          </a:p>
        </p:txBody>
      </p:sp>
      <p:pic>
        <p:nvPicPr>
          <p:cNvPr id="6" name="Picture 5"/>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CCI = three big changes</a:t>
            </a:r>
            <a:endParaRPr lang="en-US"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92605553"/>
              </p:ext>
            </p:extLst>
          </p:nvPr>
        </p:nvGraphicFramePr>
        <p:xfrm>
          <a:off x="381000" y="2209800"/>
          <a:ext cx="8305800" cy="3154680"/>
        </p:xfrm>
        <a:graphic>
          <a:graphicData uri="http://schemas.openxmlformats.org/drawingml/2006/table">
            <a:tbl>
              <a:tblPr firstRow="1" bandRow="1">
                <a:tableStyleId>{5C22544A-7EE6-4342-B048-85BDC9FD1C3A}</a:tableStyleId>
              </a:tblPr>
              <a:tblGrid>
                <a:gridCol w="2438400"/>
                <a:gridCol w="4572000"/>
                <a:gridCol w="1295400"/>
              </a:tblGrid>
              <a:tr h="154966">
                <a:tc>
                  <a:txBody>
                    <a:bodyPr/>
                    <a:lstStyle/>
                    <a:p>
                      <a:pPr algn="ctr"/>
                      <a:r>
                        <a:rPr lang="en-US" sz="2000" dirty="0" smtClean="0">
                          <a:latin typeface="Calibri"/>
                          <a:cs typeface="Calibri"/>
                        </a:rPr>
                        <a:t>CCI Change</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1F497D"/>
                    </a:solidFill>
                  </a:tcPr>
                </a:tc>
                <a:tc>
                  <a:txBody>
                    <a:bodyPr/>
                    <a:lstStyle/>
                    <a:p>
                      <a:pPr algn="ctr"/>
                      <a:r>
                        <a:rPr lang="en-US" sz="2000" dirty="0" smtClean="0">
                          <a:latin typeface="Calibri"/>
                          <a:cs typeface="Calibri"/>
                        </a:rPr>
                        <a:t>Description</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1F497D"/>
                    </a:solidFill>
                  </a:tcPr>
                </a:tc>
                <a:tc>
                  <a:txBody>
                    <a:bodyPr/>
                    <a:lstStyle/>
                    <a:p>
                      <a:pPr algn="ctr"/>
                      <a:r>
                        <a:rPr lang="en-US" sz="2000" dirty="0" smtClean="0">
                          <a:latin typeface="Calibri"/>
                          <a:cs typeface="Calibri"/>
                        </a:rPr>
                        <a:t>Federal Approval </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1F497D"/>
                    </a:solidFill>
                  </a:tcPr>
                </a:tc>
              </a:tr>
              <a:tr h="746760">
                <a:tc>
                  <a:txBody>
                    <a:bodyPr/>
                    <a:lstStyle/>
                    <a:p>
                      <a:pPr algn="l"/>
                      <a:r>
                        <a:rPr lang="en-US" sz="2000" b="1" dirty="0" smtClean="0">
                          <a:latin typeface="Calibri"/>
                          <a:cs typeface="Calibri"/>
                        </a:rPr>
                        <a:t>Mandatory</a:t>
                      </a:r>
                      <a:r>
                        <a:rPr lang="en-US" sz="2000" b="1" baseline="0" dirty="0" smtClean="0">
                          <a:latin typeface="Calibri"/>
                          <a:cs typeface="Calibri"/>
                        </a:rPr>
                        <a:t> </a:t>
                      </a:r>
                      <a:r>
                        <a:rPr lang="en-US" sz="2000" b="1" baseline="0" dirty="0" err="1" smtClean="0">
                          <a:latin typeface="Calibri"/>
                          <a:cs typeface="Calibri"/>
                        </a:rPr>
                        <a:t>Medi</a:t>
                      </a:r>
                      <a:r>
                        <a:rPr lang="en-US" sz="2000" b="1" baseline="0" dirty="0" smtClean="0">
                          <a:latin typeface="Calibri"/>
                          <a:cs typeface="Calibri"/>
                        </a:rPr>
                        <a:t>-Cal </a:t>
                      </a:r>
                    </a:p>
                    <a:p>
                      <a:pPr algn="l"/>
                      <a:r>
                        <a:rPr lang="en-US" sz="2000" b="1" baseline="0" dirty="0" smtClean="0">
                          <a:latin typeface="Calibri"/>
                          <a:cs typeface="Calibri"/>
                        </a:rPr>
                        <a:t>Managed Care</a:t>
                      </a:r>
                      <a:endParaRPr lang="en-US" sz="20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marL="63500" indent="0">
                        <a:buFont typeface="Arial"/>
                        <a:buNone/>
                      </a:pPr>
                      <a:r>
                        <a:rPr lang="en-US" sz="2000" dirty="0" smtClean="0">
                          <a:latin typeface="Calibri"/>
                          <a:cs typeface="Calibri"/>
                        </a:rPr>
                        <a:t>Duals</a:t>
                      </a:r>
                      <a:r>
                        <a:rPr lang="en-US" sz="2000" baseline="0" dirty="0" smtClean="0">
                          <a:latin typeface="Calibri"/>
                          <a:cs typeface="Calibri"/>
                        </a:rPr>
                        <a:t> </a:t>
                      </a:r>
                      <a:r>
                        <a:rPr lang="en-US" sz="2000" dirty="0" smtClean="0">
                          <a:latin typeface="Calibri"/>
                          <a:cs typeface="Calibri"/>
                        </a:rPr>
                        <a:t>and previously</a:t>
                      </a:r>
                      <a:r>
                        <a:rPr lang="en-US" sz="2000" baseline="0" dirty="0" smtClean="0">
                          <a:latin typeface="Calibri"/>
                          <a:cs typeface="Calibri"/>
                        </a:rPr>
                        <a:t> excluded SPDs must in enroll in Medi-Cal Managed Care</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2000" dirty="0" smtClean="0">
                          <a:latin typeface="Calibri"/>
                          <a:cs typeface="Calibri"/>
                        </a:rPr>
                        <a:t>Pending</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457200">
                <a:tc>
                  <a:txBody>
                    <a:bodyPr/>
                    <a:lstStyle/>
                    <a:p>
                      <a:pPr algn="l"/>
                      <a:r>
                        <a:rPr lang="en-US" sz="2000" b="1" dirty="0" smtClean="0">
                          <a:latin typeface="Calibri"/>
                          <a:cs typeface="Calibri"/>
                        </a:rPr>
                        <a:t>LTSS Integration</a:t>
                      </a:r>
                      <a:endParaRPr lang="en-US" sz="20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marL="63500" indent="0">
                        <a:buFont typeface="Arial"/>
                        <a:buNone/>
                      </a:pPr>
                      <a:r>
                        <a:rPr lang="en-US" sz="2000" dirty="0" smtClean="0">
                          <a:latin typeface="Calibri"/>
                          <a:cs typeface="Calibri"/>
                        </a:rPr>
                        <a:t>LTSS added to </a:t>
                      </a:r>
                      <a:r>
                        <a:rPr lang="en-US" sz="2000" dirty="0" err="1" smtClean="0">
                          <a:latin typeface="Calibri"/>
                          <a:cs typeface="Calibri"/>
                        </a:rPr>
                        <a:t>Medi</a:t>
                      </a:r>
                      <a:r>
                        <a:rPr lang="en-US" sz="2000" dirty="0" smtClean="0">
                          <a:latin typeface="Calibri"/>
                          <a:cs typeface="Calibri"/>
                        </a:rPr>
                        <a:t>-Cal Managed Care plan benefit package</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2000" dirty="0" smtClean="0">
                          <a:latin typeface="Calibri"/>
                          <a:cs typeface="Calibri"/>
                        </a:rPr>
                        <a:t>Pending</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698474">
                <a:tc>
                  <a:txBody>
                    <a:bodyPr/>
                    <a:lstStyle/>
                    <a:p>
                      <a:pPr algn="l"/>
                      <a:r>
                        <a:rPr lang="en-US" sz="2000" b="1" dirty="0" smtClean="0">
                          <a:latin typeface="Calibri"/>
                          <a:cs typeface="Calibri"/>
                        </a:rPr>
                        <a:t>Medicare</a:t>
                      </a:r>
                      <a:r>
                        <a:rPr lang="en-US" sz="2000" b="1" baseline="0" dirty="0" smtClean="0">
                          <a:latin typeface="Calibri"/>
                          <a:cs typeface="Calibri"/>
                        </a:rPr>
                        <a:t> Integration</a:t>
                      </a:r>
                    </a:p>
                    <a:p>
                      <a:pPr algn="l"/>
                      <a:r>
                        <a:rPr lang="en-US" sz="2000" b="1" baseline="0" dirty="0" smtClean="0">
                          <a:latin typeface="Calibri"/>
                          <a:cs typeface="Calibri"/>
                        </a:rPr>
                        <a:t>(Cal </a:t>
                      </a:r>
                      <a:r>
                        <a:rPr lang="en-US" sz="2000" b="1" baseline="0" dirty="0" err="1" smtClean="0">
                          <a:latin typeface="Calibri"/>
                          <a:cs typeface="Calibri"/>
                        </a:rPr>
                        <a:t>MediConnect</a:t>
                      </a:r>
                      <a:r>
                        <a:rPr lang="en-US" sz="2000" b="1" baseline="0" dirty="0" smtClean="0">
                          <a:latin typeface="Calibri"/>
                          <a:cs typeface="Calibri"/>
                        </a:rPr>
                        <a:t>)</a:t>
                      </a:r>
                      <a:endParaRPr lang="en-US" sz="2000" b="1"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marL="63500" indent="0">
                        <a:buFont typeface="Arial"/>
                        <a:buNone/>
                      </a:pPr>
                      <a:r>
                        <a:rPr lang="en-US" sz="2000" dirty="0" smtClean="0">
                          <a:latin typeface="Calibri"/>
                          <a:cs typeface="Calibri"/>
                        </a:rPr>
                        <a:t>For duals, integration</a:t>
                      </a:r>
                      <a:r>
                        <a:rPr lang="en-US" sz="2000" baseline="0" dirty="0" smtClean="0">
                          <a:latin typeface="Calibri"/>
                          <a:cs typeface="Calibri"/>
                        </a:rPr>
                        <a:t> of Medicare and </a:t>
                      </a:r>
                      <a:r>
                        <a:rPr lang="en-US" sz="2000" baseline="0" dirty="0" err="1" smtClean="0">
                          <a:latin typeface="Calibri"/>
                          <a:cs typeface="Calibri"/>
                        </a:rPr>
                        <a:t>Medi</a:t>
                      </a:r>
                      <a:r>
                        <a:rPr lang="en-US" sz="2000" baseline="0" dirty="0" smtClean="0">
                          <a:latin typeface="Calibri"/>
                          <a:cs typeface="Calibri"/>
                        </a:rPr>
                        <a:t>-Cal benefits into one managed care plan. </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r>
                        <a:rPr lang="en-US" sz="2000" dirty="0" smtClean="0">
                          <a:latin typeface="Calibri"/>
                          <a:cs typeface="Calibri"/>
                        </a:rPr>
                        <a:t>Approved</a:t>
                      </a:r>
                      <a:endParaRPr lang="en-US" sz="2000" dirty="0">
                        <a:latin typeface="Calibri"/>
                        <a:cs typeface="Calibri"/>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bl>
          </a:graphicData>
        </a:graphic>
      </p:graphicFrame>
      <p:sp>
        <p:nvSpPr>
          <p:cNvPr id="6" name="Rounded Rectangle 5"/>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pic>
        <p:nvPicPr>
          <p:cNvPr id="7" name="Picture 6"/>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a:cs typeface="Calibri"/>
              </a:rPr>
              <a:t>The current Medi-Cal, LTSS, and </a:t>
            </a:r>
            <a:br>
              <a:rPr lang="en-US" sz="3600" dirty="0" smtClean="0">
                <a:latin typeface="Calibri"/>
                <a:cs typeface="Calibri"/>
              </a:rPr>
            </a:br>
            <a:r>
              <a:rPr lang="en-US" sz="3600" dirty="0" smtClean="0">
                <a:latin typeface="Calibri"/>
                <a:cs typeface="Calibri"/>
              </a:rPr>
              <a:t>Medicare delivery systems are different</a:t>
            </a:r>
            <a:endParaRPr lang="en-US" sz="3600" dirty="0">
              <a:latin typeface="Calibri"/>
              <a:cs typeface="Calibri"/>
            </a:endParaRPr>
          </a:p>
        </p:txBody>
      </p:sp>
      <p:sp>
        <p:nvSpPr>
          <p:cNvPr id="9" name="Rounded Rectangle 8"/>
          <p:cNvSpPr/>
          <p:nvPr/>
        </p:nvSpPr>
        <p:spPr>
          <a:xfrm>
            <a:off x="0" y="2532186"/>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Medi-Cal </a:t>
            </a:r>
          </a:p>
          <a:p>
            <a:pPr algn="ctr"/>
            <a:r>
              <a:rPr lang="en-US" sz="2800" dirty="0" smtClean="0">
                <a:latin typeface="Calibri"/>
                <a:cs typeface="Calibri"/>
              </a:rPr>
              <a:t>(</a:t>
            </a:r>
            <a:r>
              <a:rPr lang="en-US" sz="2800" dirty="0">
                <a:latin typeface="Calibri"/>
                <a:cs typeface="Calibri"/>
              </a:rPr>
              <a:t>m</a:t>
            </a:r>
            <a:r>
              <a:rPr lang="en-US" sz="2800" dirty="0" smtClean="0">
                <a:latin typeface="Calibri"/>
                <a:cs typeface="Calibri"/>
              </a:rPr>
              <a:t>edical services)</a:t>
            </a:r>
            <a:endParaRPr lang="en-US" sz="2800" dirty="0">
              <a:latin typeface="Calibri"/>
              <a:cs typeface="Calibri"/>
            </a:endParaRPr>
          </a:p>
        </p:txBody>
      </p:sp>
      <p:sp>
        <p:nvSpPr>
          <p:cNvPr id="12" name="Rounded Rectangle 11"/>
          <p:cNvSpPr/>
          <p:nvPr/>
        </p:nvSpPr>
        <p:spPr>
          <a:xfrm>
            <a:off x="3056963" y="2549495"/>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Medi-Cal </a:t>
            </a:r>
          </a:p>
          <a:p>
            <a:pPr algn="ctr"/>
            <a:r>
              <a:rPr lang="en-US" sz="2800" dirty="0" smtClean="0">
                <a:latin typeface="Calibri"/>
                <a:cs typeface="Calibri"/>
              </a:rPr>
              <a:t>(LTSS services)</a:t>
            </a:r>
            <a:endParaRPr lang="en-US" sz="2800" dirty="0">
              <a:latin typeface="Calibri"/>
              <a:cs typeface="Calibri"/>
            </a:endParaRPr>
          </a:p>
        </p:txBody>
      </p:sp>
      <p:sp>
        <p:nvSpPr>
          <p:cNvPr id="13" name="Rounded Rectangle 12"/>
          <p:cNvSpPr/>
          <p:nvPr/>
        </p:nvSpPr>
        <p:spPr>
          <a:xfrm>
            <a:off x="6131859" y="2540530"/>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Medicare</a:t>
            </a:r>
          </a:p>
        </p:txBody>
      </p:sp>
      <p:sp>
        <p:nvSpPr>
          <p:cNvPr id="15" name="Rounded Rectangle 14"/>
          <p:cNvSpPr/>
          <p:nvPr/>
        </p:nvSpPr>
        <p:spPr>
          <a:xfrm>
            <a:off x="1550894" y="4778189"/>
            <a:ext cx="1459592" cy="106231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a:cs typeface="Calibri"/>
              </a:rPr>
              <a:t>Managed care</a:t>
            </a:r>
            <a:endParaRPr lang="en-US" dirty="0">
              <a:latin typeface="Calibri"/>
              <a:cs typeface="Calibri"/>
            </a:endParaRPr>
          </a:p>
        </p:txBody>
      </p:sp>
      <p:sp>
        <p:nvSpPr>
          <p:cNvPr id="23" name="Rounded Rectangle 22"/>
          <p:cNvSpPr/>
          <p:nvPr/>
        </p:nvSpPr>
        <p:spPr>
          <a:xfrm>
            <a:off x="6120549" y="4775844"/>
            <a:ext cx="1459592" cy="106231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a:cs typeface="Calibri"/>
              </a:rPr>
              <a:t>Managed care</a:t>
            </a:r>
            <a:endParaRPr lang="en-US" dirty="0">
              <a:latin typeface="Calibri"/>
              <a:cs typeface="Calibri"/>
            </a:endParaRPr>
          </a:p>
        </p:txBody>
      </p:sp>
      <p:sp>
        <p:nvSpPr>
          <p:cNvPr id="24" name="Rounded Rectangle 23"/>
          <p:cNvSpPr/>
          <p:nvPr/>
        </p:nvSpPr>
        <p:spPr>
          <a:xfrm>
            <a:off x="0" y="4789912"/>
            <a:ext cx="1459592" cy="1062317"/>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FFS</a:t>
            </a:r>
            <a:endParaRPr lang="en-US" dirty="0">
              <a:latin typeface="Calibri"/>
              <a:cs typeface="Calibri"/>
            </a:endParaRPr>
          </a:p>
        </p:txBody>
      </p:sp>
      <p:sp>
        <p:nvSpPr>
          <p:cNvPr id="25" name="Rounded Rectangle 24"/>
          <p:cNvSpPr/>
          <p:nvPr/>
        </p:nvSpPr>
        <p:spPr>
          <a:xfrm>
            <a:off x="3795932" y="4815703"/>
            <a:ext cx="1459592" cy="1062317"/>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FFS</a:t>
            </a:r>
            <a:endParaRPr lang="en-US" dirty="0">
              <a:latin typeface="Calibri"/>
              <a:cs typeface="Calibri"/>
            </a:endParaRPr>
          </a:p>
        </p:txBody>
      </p:sp>
      <p:sp>
        <p:nvSpPr>
          <p:cNvPr id="26" name="Rounded Rectangle 25"/>
          <p:cNvSpPr/>
          <p:nvPr/>
        </p:nvSpPr>
        <p:spPr>
          <a:xfrm>
            <a:off x="7684408" y="4773500"/>
            <a:ext cx="1459592" cy="1062317"/>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FFS</a:t>
            </a:r>
          </a:p>
          <a:p>
            <a:pPr algn="ctr"/>
            <a:r>
              <a:rPr lang="en-US" dirty="0" smtClean="0">
                <a:latin typeface="Calibri"/>
                <a:cs typeface="Calibri"/>
              </a:rPr>
              <a:t>(default)</a:t>
            </a:r>
            <a:endParaRPr lang="en-US" dirty="0">
              <a:latin typeface="Calibri"/>
              <a:cs typeface="Calibri"/>
            </a:endParaRPr>
          </a:p>
        </p:txBody>
      </p:sp>
      <p:cxnSp>
        <p:nvCxnSpPr>
          <p:cNvPr id="28" name="Straight Arrow Connector 27"/>
          <p:cNvCxnSpPr/>
          <p:nvPr/>
        </p:nvCxnSpPr>
        <p:spPr>
          <a:xfrm flipH="1">
            <a:off x="717453" y="4107766"/>
            <a:ext cx="717452" cy="60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434905" y="4121834"/>
            <a:ext cx="647113" cy="5908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501662" y="4149969"/>
            <a:ext cx="0" cy="6189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935372" y="4135902"/>
            <a:ext cx="661182" cy="5908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582486" y="4135902"/>
            <a:ext cx="717452" cy="604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083212" y="4360985"/>
            <a:ext cx="647114" cy="369332"/>
          </a:xfrm>
          <a:prstGeom prst="rect">
            <a:avLst/>
          </a:prstGeom>
          <a:noFill/>
        </p:spPr>
        <p:txBody>
          <a:bodyPr wrap="square" rtlCol="0">
            <a:spAutoFit/>
          </a:bodyPr>
          <a:lstStyle/>
          <a:p>
            <a:r>
              <a:rPr lang="en-US" dirty="0" smtClean="0">
                <a:latin typeface="Calibri"/>
                <a:cs typeface="Calibri"/>
              </a:rPr>
              <a:t>OR</a:t>
            </a:r>
            <a:endParaRPr lang="en-US" dirty="0">
              <a:latin typeface="Calibri"/>
              <a:cs typeface="Calibri"/>
            </a:endParaRPr>
          </a:p>
        </p:txBody>
      </p:sp>
      <p:sp>
        <p:nvSpPr>
          <p:cNvPr id="41" name="TextBox 40"/>
          <p:cNvSpPr txBox="1"/>
          <p:nvPr/>
        </p:nvSpPr>
        <p:spPr>
          <a:xfrm>
            <a:off x="7242517" y="4330505"/>
            <a:ext cx="647114" cy="369332"/>
          </a:xfrm>
          <a:prstGeom prst="rect">
            <a:avLst/>
          </a:prstGeom>
          <a:noFill/>
        </p:spPr>
        <p:txBody>
          <a:bodyPr wrap="square" rtlCol="0">
            <a:spAutoFit/>
          </a:bodyPr>
          <a:lstStyle/>
          <a:p>
            <a:r>
              <a:rPr lang="en-US" dirty="0" smtClean="0">
                <a:latin typeface="Calibri"/>
                <a:cs typeface="Calibri"/>
              </a:rPr>
              <a:t>OR</a:t>
            </a:r>
            <a:endParaRPr lang="en-US" dirty="0">
              <a:latin typeface="Calibri"/>
              <a:cs typeface="Calibri"/>
            </a:endParaRPr>
          </a:p>
        </p:txBody>
      </p:sp>
      <p:sp>
        <p:nvSpPr>
          <p:cNvPr id="42" name="TextBox 41"/>
          <p:cNvSpPr txBox="1"/>
          <p:nvPr/>
        </p:nvSpPr>
        <p:spPr>
          <a:xfrm>
            <a:off x="3124200" y="5867400"/>
            <a:ext cx="2855742" cy="369332"/>
          </a:xfrm>
          <a:prstGeom prst="rect">
            <a:avLst/>
          </a:prstGeom>
          <a:noFill/>
        </p:spPr>
        <p:txBody>
          <a:bodyPr wrap="square" rtlCol="0">
            <a:spAutoFit/>
          </a:bodyPr>
          <a:lstStyle/>
          <a:p>
            <a:pPr algn="ctr"/>
            <a:r>
              <a:rPr lang="en-US" dirty="0" smtClean="0">
                <a:latin typeface="Calibri"/>
                <a:cs typeface="Calibri"/>
              </a:rPr>
              <a:t>*Behavioral Health</a:t>
            </a:r>
            <a:endParaRPr lang="en-US" dirty="0">
              <a:latin typeface="Calibri"/>
              <a:cs typeface="Calibri"/>
            </a:endParaRPr>
          </a:p>
        </p:txBody>
      </p:sp>
      <p:sp>
        <p:nvSpPr>
          <p:cNvPr id="44" name="Rounded Rectangle 43"/>
          <p:cNvSpPr/>
          <p:nvPr/>
        </p:nvSpPr>
        <p:spPr>
          <a:xfrm>
            <a:off x="2658794" y="1744394"/>
            <a:ext cx="3756074" cy="703385"/>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Current System</a:t>
            </a:r>
            <a:endParaRPr lang="en-US" sz="2800" dirty="0">
              <a:latin typeface="Calibri"/>
              <a:cs typeface="Calibri"/>
            </a:endParaRPr>
          </a:p>
        </p:txBody>
      </p:sp>
      <p:sp>
        <p:nvSpPr>
          <p:cNvPr id="20" name="Rounded Rectangle 19"/>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latin typeface="Calibri"/>
                <a:cs typeface="Calibri"/>
              </a:rPr>
              <a:pPr/>
              <a:t>7</a:t>
            </a:fld>
            <a:endParaRPr lang="en-US" dirty="0">
              <a:latin typeface="Calibri"/>
              <a:cs typeface="Calibri"/>
            </a:endParaRPr>
          </a:p>
        </p:txBody>
      </p:sp>
      <p:pic>
        <p:nvPicPr>
          <p:cNvPr id="22" name="Picture 21"/>
          <p:cNvPicPr>
            <a:picLocks noChangeAspect="1"/>
          </p:cNvPicPr>
          <p:nvPr/>
        </p:nvPicPr>
        <p:blipFill>
          <a:blip r:embed="rId3" cstate="print"/>
          <a:stretch>
            <a:fillRect/>
          </a:stretch>
        </p:blipFill>
        <p:spPr>
          <a:xfrm>
            <a:off x="7558401" y="6432550"/>
            <a:ext cx="724767" cy="44021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CCI moves services into </a:t>
            </a:r>
            <a:br>
              <a:rPr lang="en-US" dirty="0" smtClean="0">
                <a:latin typeface="Calibri"/>
                <a:cs typeface="Calibri"/>
              </a:rPr>
            </a:br>
            <a:r>
              <a:rPr lang="en-US" dirty="0" smtClean="0">
                <a:latin typeface="Calibri"/>
                <a:cs typeface="Calibri"/>
              </a:rPr>
              <a:t>managed care</a:t>
            </a:r>
            <a:endParaRPr lang="en-US" dirty="0">
              <a:latin typeface="Calibri"/>
              <a:cs typeface="Calibri"/>
            </a:endParaRPr>
          </a:p>
        </p:txBody>
      </p:sp>
      <p:sp>
        <p:nvSpPr>
          <p:cNvPr id="9" name="Rounded Rectangle 8"/>
          <p:cNvSpPr/>
          <p:nvPr/>
        </p:nvSpPr>
        <p:spPr>
          <a:xfrm>
            <a:off x="0" y="2532186"/>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Medi-Cal </a:t>
            </a:r>
          </a:p>
          <a:p>
            <a:pPr algn="ctr"/>
            <a:r>
              <a:rPr lang="en-US" sz="2800" dirty="0" smtClean="0">
                <a:latin typeface="Calibri"/>
                <a:cs typeface="Calibri"/>
              </a:rPr>
              <a:t>(</a:t>
            </a:r>
            <a:r>
              <a:rPr lang="en-US" sz="2800" dirty="0">
                <a:latin typeface="Calibri"/>
                <a:cs typeface="Calibri"/>
              </a:rPr>
              <a:t>m</a:t>
            </a:r>
            <a:r>
              <a:rPr lang="en-US" sz="2800" dirty="0" smtClean="0">
                <a:latin typeface="Calibri"/>
                <a:cs typeface="Calibri"/>
              </a:rPr>
              <a:t>edical services)</a:t>
            </a:r>
            <a:endParaRPr lang="en-US" sz="2800" dirty="0">
              <a:latin typeface="Calibri"/>
              <a:cs typeface="Calibri"/>
            </a:endParaRPr>
          </a:p>
        </p:txBody>
      </p:sp>
      <p:sp>
        <p:nvSpPr>
          <p:cNvPr id="12" name="Rounded Rectangle 11"/>
          <p:cNvSpPr/>
          <p:nvPr/>
        </p:nvSpPr>
        <p:spPr>
          <a:xfrm>
            <a:off x="3056963" y="2549495"/>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Medi-Cal </a:t>
            </a:r>
          </a:p>
          <a:p>
            <a:pPr algn="ctr"/>
            <a:r>
              <a:rPr lang="en-US" sz="2800" dirty="0" smtClean="0">
                <a:latin typeface="Calibri"/>
                <a:cs typeface="Calibri"/>
              </a:rPr>
              <a:t>(LTSS services)</a:t>
            </a:r>
            <a:endParaRPr lang="en-US" sz="2800" dirty="0">
              <a:latin typeface="Calibri"/>
              <a:cs typeface="Calibri"/>
            </a:endParaRPr>
          </a:p>
        </p:txBody>
      </p:sp>
      <p:sp>
        <p:nvSpPr>
          <p:cNvPr id="13" name="Rounded Rectangle 12"/>
          <p:cNvSpPr/>
          <p:nvPr/>
        </p:nvSpPr>
        <p:spPr>
          <a:xfrm>
            <a:off x="6131859" y="2540530"/>
            <a:ext cx="3012141" cy="1573305"/>
          </a:xfrm>
          <a:prstGeom prst="roundRect">
            <a:avLst>
              <a:gd name="adj" fmla="val 21275"/>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Medicare</a:t>
            </a:r>
          </a:p>
        </p:txBody>
      </p:sp>
      <p:sp>
        <p:nvSpPr>
          <p:cNvPr id="23" name="Rounded Rectangle 22"/>
          <p:cNvSpPr/>
          <p:nvPr/>
        </p:nvSpPr>
        <p:spPr>
          <a:xfrm>
            <a:off x="3022600" y="4788544"/>
            <a:ext cx="3060700" cy="106231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400" dirty="0" smtClean="0">
                <a:latin typeface="Calibri"/>
                <a:cs typeface="Calibri"/>
              </a:rPr>
              <a:t>Managed Care</a:t>
            </a:r>
            <a:endParaRPr lang="en-US" sz="3400" dirty="0">
              <a:latin typeface="Calibri"/>
              <a:cs typeface="Calibri"/>
            </a:endParaRPr>
          </a:p>
        </p:txBody>
      </p:sp>
      <p:cxnSp>
        <p:nvCxnSpPr>
          <p:cNvPr id="31" name="Straight Arrow Connector 30"/>
          <p:cNvCxnSpPr/>
          <p:nvPr/>
        </p:nvCxnSpPr>
        <p:spPr>
          <a:xfrm>
            <a:off x="1434905" y="4121834"/>
            <a:ext cx="1625795" cy="716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501662" y="4149969"/>
            <a:ext cx="0" cy="6189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019800" y="4135902"/>
            <a:ext cx="1576754" cy="715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2658794" y="1744394"/>
            <a:ext cx="3756074" cy="703385"/>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alibri"/>
                <a:cs typeface="Calibri"/>
              </a:rPr>
              <a:t>New System</a:t>
            </a:r>
            <a:endParaRPr lang="en-US" sz="2800" dirty="0">
              <a:latin typeface="Calibri"/>
              <a:cs typeface="Calibri"/>
            </a:endParaRPr>
          </a:p>
        </p:txBody>
      </p:sp>
      <p:sp>
        <p:nvSpPr>
          <p:cNvPr id="11" name="TextBox 10"/>
          <p:cNvSpPr txBox="1"/>
          <p:nvPr/>
        </p:nvSpPr>
        <p:spPr>
          <a:xfrm>
            <a:off x="3124200" y="5867400"/>
            <a:ext cx="2855742" cy="369332"/>
          </a:xfrm>
          <a:prstGeom prst="rect">
            <a:avLst/>
          </a:prstGeom>
          <a:noFill/>
        </p:spPr>
        <p:txBody>
          <a:bodyPr wrap="square" rtlCol="0">
            <a:spAutoFit/>
          </a:bodyPr>
          <a:lstStyle/>
          <a:p>
            <a:pPr algn="ctr"/>
            <a:r>
              <a:rPr lang="en-US" dirty="0" smtClean="0">
                <a:latin typeface="Calibri"/>
                <a:cs typeface="Calibri"/>
              </a:rPr>
              <a:t>*Behavioral Health</a:t>
            </a:r>
            <a:endParaRPr lang="en-US" dirty="0">
              <a:latin typeface="Calibri"/>
              <a:cs typeface="Calibri"/>
            </a:endParaRPr>
          </a:p>
        </p:txBody>
      </p:sp>
      <p:sp>
        <p:nvSpPr>
          <p:cNvPr id="14" name="Rounded Rectangle 13"/>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sp>
        <p:nvSpPr>
          <p:cNvPr id="3" name="Slide Number Placeholder 2"/>
          <p:cNvSpPr>
            <a:spLocks noGrp="1"/>
          </p:cNvSpPr>
          <p:nvPr>
            <p:ph type="sldNum" sz="quarter" idx="10"/>
          </p:nvPr>
        </p:nvSpPr>
        <p:spPr/>
        <p:txBody>
          <a:bodyPr/>
          <a:lstStyle/>
          <a:p>
            <a:fld id="{95F7A70B-15C0-4D73-9A5B-EFECEDAF0805}" type="slidenum">
              <a:rPr lang="en-US" smtClean="0">
                <a:latin typeface="Calibri"/>
                <a:cs typeface="Calibri"/>
              </a:rPr>
              <a:pPr/>
              <a:t>8</a:t>
            </a:fld>
            <a:endParaRPr lang="en-US" dirty="0">
              <a:latin typeface="Calibri"/>
              <a:cs typeface="Calibri"/>
            </a:endParaRPr>
          </a:p>
        </p:txBody>
      </p:sp>
      <p:pic>
        <p:nvPicPr>
          <p:cNvPr id="15" name="Picture 14"/>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2760657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56" y="275590"/>
            <a:ext cx="8010144" cy="1315720"/>
          </a:xfrm>
        </p:spPr>
        <p:txBody>
          <a:bodyPr/>
          <a:lstStyle/>
          <a:p>
            <a:r>
              <a:rPr lang="en-US" sz="3600" dirty="0" smtClean="0">
                <a:latin typeface="Calibri"/>
                <a:cs typeface="Calibri"/>
              </a:rPr>
              <a:t/>
            </a:r>
            <a:br>
              <a:rPr lang="en-US" sz="3600" dirty="0" smtClean="0">
                <a:latin typeface="Calibri"/>
                <a:cs typeface="Calibri"/>
              </a:rPr>
            </a:br>
            <a:r>
              <a:rPr lang="en-US" sz="3600" dirty="0" smtClean="0">
                <a:latin typeface="Calibri"/>
                <a:cs typeface="Calibri"/>
              </a:rPr>
              <a:t>Fee-for-service: providers paid for each service provided</a:t>
            </a:r>
            <a:endParaRPr lang="en-US" sz="3600" dirty="0"/>
          </a:p>
        </p:txBody>
      </p:sp>
      <p:sp>
        <p:nvSpPr>
          <p:cNvPr id="4" name="Slide Number Placeholder 3"/>
          <p:cNvSpPr>
            <a:spLocks noGrp="1"/>
          </p:cNvSpPr>
          <p:nvPr>
            <p:ph type="sldNum" sz="quarter" idx="10"/>
          </p:nvPr>
        </p:nvSpPr>
        <p:spPr/>
        <p:txBody>
          <a:bodyPr/>
          <a:lstStyle/>
          <a:p>
            <a:fld id="{95F7A70B-15C0-4D73-9A5B-EFECEDAF0805}" type="slidenum">
              <a:rPr lang="en-US" smtClean="0"/>
              <a:pPr/>
              <a:t>9</a:t>
            </a:fld>
            <a:endParaRPr lang="en-US" dirty="0"/>
          </a:p>
        </p:txBody>
      </p:sp>
      <p:sp>
        <p:nvSpPr>
          <p:cNvPr id="5" name="Rounded Rectangle 4"/>
          <p:cNvSpPr/>
          <p:nvPr/>
        </p:nvSpPr>
        <p:spPr>
          <a:xfrm>
            <a:off x="3429000" y="1752600"/>
            <a:ext cx="1845425" cy="91440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Senior/Person with Disability</a:t>
            </a:r>
            <a:endParaRPr lang="en-US" dirty="0">
              <a:latin typeface="Calibri"/>
              <a:cs typeface="Calibri"/>
            </a:endParaRPr>
          </a:p>
        </p:txBody>
      </p:sp>
      <p:sp>
        <p:nvSpPr>
          <p:cNvPr id="6" name="Oval 5"/>
          <p:cNvSpPr/>
          <p:nvPr/>
        </p:nvSpPr>
        <p:spPr>
          <a:xfrm>
            <a:off x="3429000" y="4191000"/>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sp>
        <p:nvSpPr>
          <p:cNvPr id="7" name="Rounded Rectangle 6"/>
          <p:cNvSpPr/>
          <p:nvPr/>
        </p:nvSpPr>
        <p:spPr>
          <a:xfrm>
            <a:off x="3712165" y="5472332"/>
            <a:ext cx="1469435" cy="928468"/>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DHCS &amp; Medicare</a:t>
            </a:r>
            <a:endParaRPr lang="en-US" dirty="0">
              <a:latin typeface="Calibri"/>
              <a:cs typeface="Calibri"/>
            </a:endParaRPr>
          </a:p>
        </p:txBody>
      </p:sp>
      <p:sp>
        <p:nvSpPr>
          <p:cNvPr id="8" name="Oval 7"/>
          <p:cNvSpPr/>
          <p:nvPr/>
        </p:nvSpPr>
        <p:spPr>
          <a:xfrm>
            <a:off x="1295400" y="4191000"/>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sp>
        <p:nvSpPr>
          <p:cNvPr id="9" name="Oval 8"/>
          <p:cNvSpPr/>
          <p:nvPr/>
        </p:nvSpPr>
        <p:spPr>
          <a:xfrm>
            <a:off x="5590906" y="4188228"/>
            <a:ext cx="1845426" cy="814648"/>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Provider</a:t>
            </a:r>
            <a:endParaRPr lang="en-US" dirty="0">
              <a:latin typeface="Calibri"/>
              <a:cs typeface="Calibri"/>
            </a:endParaRPr>
          </a:p>
        </p:txBody>
      </p:sp>
      <p:cxnSp>
        <p:nvCxnSpPr>
          <p:cNvPr id="11" name="Straight Arrow Connector 10"/>
          <p:cNvCxnSpPr>
            <a:stCxn id="5" idx="2"/>
            <a:endCxn id="8" idx="0"/>
          </p:cNvCxnSpPr>
          <p:nvPr/>
        </p:nvCxnSpPr>
        <p:spPr>
          <a:xfrm flipH="1">
            <a:off x="2218113" y="2667000"/>
            <a:ext cx="213360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6" idx="0"/>
          </p:cNvCxnSpPr>
          <p:nvPr/>
        </p:nvCxnSpPr>
        <p:spPr>
          <a:xfrm>
            <a:off x="4351713" y="2667000"/>
            <a:ext cx="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2"/>
            <a:endCxn id="9" idx="0"/>
          </p:cNvCxnSpPr>
          <p:nvPr/>
        </p:nvCxnSpPr>
        <p:spPr>
          <a:xfrm>
            <a:off x="4351713" y="2667000"/>
            <a:ext cx="2161906" cy="1521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8" idx="4"/>
            <a:endCxn id="7" idx="0"/>
          </p:cNvCxnSpPr>
          <p:nvPr/>
        </p:nvCxnSpPr>
        <p:spPr>
          <a:xfrm>
            <a:off x="2218113" y="5005648"/>
            <a:ext cx="2228770" cy="466684"/>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7" idx="0"/>
          </p:cNvCxnSpPr>
          <p:nvPr/>
        </p:nvCxnSpPr>
        <p:spPr>
          <a:xfrm flipV="1">
            <a:off x="4446883" y="5005648"/>
            <a:ext cx="0" cy="466684"/>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7" idx="0"/>
          </p:cNvCxnSpPr>
          <p:nvPr/>
        </p:nvCxnSpPr>
        <p:spPr>
          <a:xfrm flipV="1">
            <a:off x="4446883" y="5005648"/>
            <a:ext cx="2066736" cy="466684"/>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rot="1278953">
            <a:off x="2627443" y="5357431"/>
            <a:ext cx="466218"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68" name="TextBox 67"/>
          <p:cNvSpPr txBox="1"/>
          <p:nvPr/>
        </p:nvSpPr>
        <p:spPr>
          <a:xfrm rot="20620329">
            <a:off x="5587044" y="5509831"/>
            <a:ext cx="466218"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69" name="TextBox 68"/>
          <p:cNvSpPr txBox="1"/>
          <p:nvPr/>
        </p:nvSpPr>
        <p:spPr>
          <a:xfrm>
            <a:off x="4514302" y="5014361"/>
            <a:ext cx="466218" cy="369332"/>
          </a:xfrm>
          <a:prstGeom prst="rect">
            <a:avLst/>
          </a:prstGeom>
          <a:noFill/>
        </p:spPr>
        <p:txBody>
          <a:bodyPr wrap="none" rtlCol="0">
            <a:spAutoFit/>
          </a:bodyPr>
          <a:lstStyle/>
          <a:p>
            <a:r>
              <a:rPr lang="en-US" dirty="0" smtClean="0">
                <a:solidFill>
                  <a:srgbClr val="008000"/>
                </a:solidFill>
              </a:rPr>
              <a:t>$$</a:t>
            </a:r>
            <a:endParaRPr lang="en-US" dirty="0">
              <a:solidFill>
                <a:srgbClr val="008000"/>
              </a:solidFill>
            </a:endParaRPr>
          </a:p>
        </p:txBody>
      </p:sp>
      <p:sp>
        <p:nvSpPr>
          <p:cNvPr id="101" name="Rounded Rectangle 100"/>
          <p:cNvSpPr/>
          <p:nvPr/>
        </p:nvSpPr>
        <p:spPr>
          <a:xfrm>
            <a:off x="8020050" y="138929"/>
            <a:ext cx="990601" cy="794521"/>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Calibri"/>
                <a:cs typeface="Calibri"/>
              </a:rPr>
              <a:t>What</a:t>
            </a:r>
            <a:endParaRPr lang="en-US" dirty="0">
              <a:latin typeface="Calibri"/>
              <a:cs typeface="Calibri"/>
            </a:endParaRPr>
          </a:p>
        </p:txBody>
      </p:sp>
      <p:pic>
        <p:nvPicPr>
          <p:cNvPr id="19" name="Picture 18"/>
          <p:cNvPicPr>
            <a:picLocks noChangeAspect="1"/>
          </p:cNvPicPr>
          <p:nvPr/>
        </p:nvPicPr>
        <p:blipFill>
          <a:blip r:embed="rId3" cstate="print"/>
          <a:stretch>
            <a:fillRect/>
          </a:stretch>
        </p:blipFill>
        <p:spPr>
          <a:xfrm>
            <a:off x="7558401" y="6432550"/>
            <a:ext cx="724767" cy="440217"/>
          </a:xfrm>
          <a:prstGeom prst="rect">
            <a:avLst/>
          </a:prstGeom>
        </p:spPr>
      </p:pic>
    </p:spTree>
    <p:extLst>
      <p:ext uri="{BB962C8B-B14F-4D97-AF65-F5344CB8AC3E}">
        <p14:creationId xmlns:p14="http://schemas.microsoft.com/office/powerpoint/2010/main" val="95442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8"/>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9"/>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6"/>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0"/>
                                        </p:tgtEl>
                                        <p:attrNameLst>
                                          <p:attrName>style.visibility</p:attrName>
                                        </p:attrNameLst>
                                      </p:cBhvr>
                                      <p:to>
                                        <p:strVal val="hidden"/>
                                      </p:to>
                                    </p:set>
                                  </p:childTnLst>
                                </p:cTn>
                              </p:par>
                              <p:par>
                                <p:cTn id="85" presetID="1" presetClass="exit" presetSubtype="0" fill="hold" grpId="2" nodeType="withEffect">
                                  <p:stCondLst>
                                    <p:cond delay="0"/>
                                  </p:stCondLst>
                                  <p:childTnLst>
                                    <p:set>
                                      <p:cBhvr>
                                        <p:cTn id="86" dur="1" fill="hold">
                                          <p:stCondLst>
                                            <p:cond delay="0"/>
                                          </p:stCondLst>
                                        </p:cTn>
                                        <p:tgtEl>
                                          <p:spTgt spid="6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6"/>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68"/>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7"/>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6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grpId="3" nodeType="withEffect">
                                  <p:stCondLst>
                                    <p:cond delay="0"/>
                                  </p:stCondLst>
                                  <p:childTnLst>
                                    <p:set>
                                      <p:cBhvr>
                                        <p:cTn id="100" dur="1" fill="hold">
                                          <p:stCondLst>
                                            <p:cond delay="0"/>
                                          </p:stCondLst>
                                        </p:cTn>
                                        <p:tgtEl>
                                          <p:spTgt spid="6"/>
                                        </p:tgtEl>
                                        <p:attrNameLst>
                                          <p:attrName>style.visibility</p:attrName>
                                        </p:attrNameLst>
                                      </p:cBhvr>
                                      <p:to>
                                        <p:strVal val="visible"/>
                                      </p:to>
                                    </p:set>
                                  </p:childTnLst>
                                </p:cTn>
                              </p:par>
                              <p:par>
                                <p:cTn id="101" presetID="1" presetClass="entr" presetSubtype="0" fill="hold" grpId="3"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3" nodeType="click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6" grpId="2" animBg="1"/>
      <p:bldP spid="6" grpId="3" animBg="1"/>
      <p:bldP spid="7" grpId="0" animBg="1"/>
      <p:bldP spid="7" grpId="1" animBg="1"/>
      <p:bldP spid="7" grpId="2" animBg="1"/>
      <p:bldP spid="8" grpId="0" animBg="1"/>
      <p:bldP spid="8" grpId="1" animBg="1"/>
      <p:bldP spid="8" grpId="2" animBg="1"/>
      <p:bldP spid="8" grpId="3" animBg="1"/>
      <p:bldP spid="9" grpId="0" animBg="1"/>
      <p:bldP spid="9" grpId="1" animBg="1"/>
      <p:bldP spid="9" grpId="2" animBg="1"/>
      <p:bldP spid="9" grpId="3" animBg="1"/>
      <p:bldP spid="67" grpId="0"/>
      <p:bldP spid="67" grpId="1"/>
      <p:bldP spid="67" grpId="2"/>
      <p:bldP spid="68" grpId="0"/>
      <p:bldP spid="68" grpId="1"/>
      <p:bldP spid="68" grpId="2"/>
      <p:bldP spid="69" grpId="0"/>
      <p:bldP spid="69" grpId="1"/>
      <p:bldP spid="69" grpId="2"/>
    </p:bldLst>
  </p:timing>
</p:sld>
</file>

<file path=ppt/theme/theme1.xml><?xml version="1.0" encoding="utf-8"?>
<a:theme xmlns:a="http://schemas.openxmlformats.org/drawingml/2006/main" name="nsclc-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Template>
  <TotalTime>16536</TotalTime>
  <Words>1940</Words>
  <Application>Microsoft Macintosh PowerPoint</Application>
  <PresentationFormat>On-screen Show (4:3)</PresentationFormat>
  <Paragraphs>492</Paragraphs>
  <Slides>36</Slides>
  <Notes>35</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nsclc-theme2</vt:lpstr>
      <vt:lpstr>Office Theme</vt:lpstr>
      <vt:lpstr>1_Office Theme</vt:lpstr>
      <vt:lpstr>         </vt:lpstr>
      <vt:lpstr>PowerPoint Presentation</vt:lpstr>
      <vt:lpstr>O</vt:lpstr>
      <vt:lpstr>Coordinated Care Initiative: In a Nutshell</vt:lpstr>
      <vt:lpstr>Glossary</vt:lpstr>
      <vt:lpstr>CCI = three big changes</vt:lpstr>
      <vt:lpstr>The current Medi-Cal, LTSS, and  Medicare delivery systems are different</vt:lpstr>
      <vt:lpstr>CCI moves services into  managed care</vt:lpstr>
      <vt:lpstr> Fee-for-service: providers paid for each service provided</vt:lpstr>
      <vt:lpstr>Managed Care: Plans paid to provide covered services via network providers</vt:lpstr>
      <vt:lpstr>PowerPoint Presentation</vt:lpstr>
      <vt:lpstr>Different groups of duals and SPDs are affected differently</vt:lpstr>
      <vt:lpstr>Total Impact: 1,010,000 </vt:lpstr>
      <vt:lpstr>Only Duals can enroll  in Cal MediConnect</vt:lpstr>
      <vt:lpstr>PowerPoint Presentation</vt:lpstr>
      <vt:lpstr>PowerPoint Presentation</vt:lpstr>
      <vt:lpstr>Medicare Advantage and D-SNP  members not subject to passive enrollment</vt:lpstr>
      <vt:lpstr>Cal MediConnect Benefits</vt:lpstr>
      <vt:lpstr>CCI will be implemented in 8 counties</vt:lpstr>
      <vt:lpstr>Different Cal MediConnect plans available in each county</vt:lpstr>
      <vt:lpstr>LA county includes several subcontracted plans</vt:lpstr>
      <vt:lpstr>Implementation proposed to begin April 1, 2014</vt:lpstr>
      <vt:lpstr>Enrollment timing and process varies by county</vt:lpstr>
      <vt:lpstr>Major exceptions to the  general enrollment strategies</vt:lpstr>
      <vt:lpstr>Most beneficiaries will receive three notices</vt:lpstr>
      <vt:lpstr>PowerPoint Presentation</vt:lpstr>
      <vt:lpstr>DHCS stated goals of the CCI </vt:lpstr>
      <vt:lpstr>California is part way through a  long process</vt:lpstr>
      <vt:lpstr>Should your client enroll in  Cal MediConnect? </vt:lpstr>
      <vt:lpstr>Factors to Consider in Making  Decision to Enroll in Cal MediConnect</vt:lpstr>
      <vt:lpstr>What to watch out for: good </vt:lpstr>
      <vt:lpstr>What to watch out for: bad </vt:lpstr>
      <vt:lpstr>What can you do?  </vt:lpstr>
      <vt:lpstr>Coordinated Care Initiative:   In a Nutshell </vt:lpstr>
      <vt:lpstr>Local advocates can help individuals</vt:lpstr>
      <vt:lpstr>Want to know more?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sparkin</dc:creator>
  <cp:lastModifiedBy>Dave Nold</cp:lastModifiedBy>
  <cp:revision>943</cp:revision>
  <dcterms:created xsi:type="dcterms:W3CDTF">2010-08-27T13:30:14Z</dcterms:created>
  <dcterms:modified xsi:type="dcterms:W3CDTF">2013-08-23T19:56:22Z</dcterms:modified>
</cp:coreProperties>
</file>